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793" r:id="rId2"/>
    <p:sldMasterId id="2147483810" r:id="rId3"/>
    <p:sldMasterId id="2147483822" r:id="rId4"/>
  </p:sldMasterIdLst>
  <p:notesMasterIdLst>
    <p:notesMasterId r:id="rId44"/>
  </p:notesMasterIdLst>
  <p:sldIdLst>
    <p:sldId id="256" r:id="rId5"/>
    <p:sldId id="257" r:id="rId6"/>
    <p:sldId id="258" r:id="rId7"/>
    <p:sldId id="260" r:id="rId8"/>
    <p:sldId id="262" r:id="rId9"/>
    <p:sldId id="261"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4" r:id="rId25"/>
    <p:sldId id="305" r:id="rId26"/>
    <p:sldId id="306" r:id="rId27"/>
    <p:sldId id="307" r:id="rId28"/>
    <p:sldId id="308" r:id="rId29"/>
    <p:sldId id="309" r:id="rId30"/>
    <p:sldId id="310" r:id="rId31"/>
    <p:sldId id="285" r:id="rId32"/>
    <p:sldId id="286" r:id="rId33"/>
    <p:sldId id="287" r:id="rId34"/>
    <p:sldId id="311" r:id="rId35"/>
    <p:sldId id="289" r:id="rId36"/>
    <p:sldId id="297" r:id="rId37"/>
    <p:sldId id="298" r:id="rId38"/>
    <p:sldId id="299" r:id="rId39"/>
    <p:sldId id="300" r:id="rId40"/>
    <p:sldId id="301" r:id="rId41"/>
    <p:sldId id="302"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94660"/>
  </p:normalViewPr>
  <p:slideViewPr>
    <p:cSldViewPr snapToGrid="0">
      <p:cViewPr varScale="1">
        <p:scale>
          <a:sx n="71" d="100"/>
          <a:sy n="71" d="100"/>
        </p:scale>
        <p:origin x="8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10FD0-D013-493F-A61C-3697F7A073AC}" type="datetimeFigureOut">
              <a:rPr lang="en-US" smtClean="0"/>
              <a:t>3/28/2021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E1EE4-4A8E-41FF-BA2C-469B8ECC5ED2}" type="slidenum">
              <a:rPr lang="en-US" smtClean="0"/>
              <a:t>‹#›</a:t>
            </a:fld>
            <a:endParaRPr lang="en-US"/>
          </a:p>
        </p:txBody>
      </p:sp>
    </p:spTree>
    <p:extLst>
      <p:ext uri="{BB962C8B-B14F-4D97-AF65-F5344CB8AC3E}">
        <p14:creationId xmlns:p14="http://schemas.microsoft.com/office/powerpoint/2010/main" val="673298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BE1EE4-4A8E-41FF-BA2C-469B8ECC5ED2}" type="slidenum">
              <a:rPr lang="en-US" smtClean="0"/>
              <a:t>28</a:t>
            </a:fld>
            <a:endParaRPr lang="en-US"/>
          </a:p>
        </p:txBody>
      </p:sp>
    </p:spTree>
    <p:extLst>
      <p:ext uri="{BB962C8B-B14F-4D97-AF65-F5344CB8AC3E}">
        <p14:creationId xmlns:p14="http://schemas.microsoft.com/office/powerpoint/2010/main" val="324139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C8F8EF9-9316-4B9A-9C15-7D45728E5BD9}" type="slidenum">
              <a:rPr lang="en-GB" smtClean="0"/>
              <a:t>32</a:t>
            </a:fld>
            <a:endParaRPr lang="en-GB"/>
          </a:p>
        </p:txBody>
      </p:sp>
    </p:spTree>
    <p:extLst>
      <p:ext uri="{BB962C8B-B14F-4D97-AF65-F5344CB8AC3E}">
        <p14:creationId xmlns:p14="http://schemas.microsoft.com/office/powerpoint/2010/main" val="25762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371340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152347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06908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2178844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8081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83434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2571289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2193717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70315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798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86331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3963503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22950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644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02033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643215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13749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68401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97493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8681999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86528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33400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A29CBF6-F897-4AF2-8D37-52C9285DB205}" type="datetimeFigureOut">
              <a:rPr lang="en-US" smtClean="0"/>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3643433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50766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07246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595206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A56F-9610-4090-9544-B47D188B3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1F917A-560C-4877-A01F-C0F95960E3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D0F8D4-FDF8-49EA-ADF1-34C31084E36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6494CC3-2E2D-4F09-8D17-C5160ACE6A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0852D0A-6514-438C-8F59-90FBDA06C6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064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9A52-2070-4FE4-9968-022F483DC60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6AE3D0-71B9-43E3-A048-4363172BD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AA1CC4-C0BB-451D-AB2B-86BD2983DE9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4648834-6037-48BE-BFA0-30B053765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A078275-5B9C-4995-B919-09D7ACD02C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699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8BDF-E8D1-49A0-B09B-D4DB45676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4BF7555-6264-4EFB-86C5-FF84C54A65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662E0-B136-4B07-A736-BBE03A2B14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A4605EC-2639-42FD-B4DF-4AC8FEF2A6F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58F13F-2FF5-4C31-9384-D67AE29968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6032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B046-F3E8-4D36-96BE-A55FEAD67C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E6DE57A-AB75-45B9-8441-0F9D68C0F1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478465-5A65-4413-8A9E-17257FD253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A54FC91-1008-43A3-8192-C6A17AF8F7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C1185E4A-8D93-4586-9B27-9B7EBFBB4B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E5732B4-0282-4551-AF75-CF0E8F0978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916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C44-5A04-4565-BFD3-A3EEA3DD2C1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B0706C-1BEB-4F49-90D0-E7F3F9368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BF9ED-E19B-494A-B4F8-82808F2A1F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4373EB1-E0C1-4528-996F-AFA0ABE75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7107A0-7AF6-4A83-8C8E-F76C75C94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1867B5-7BFE-4074-8FD1-638650BB1A5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0FE9A1D-856D-418B-B8F1-0A30D4A07A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2709969-ABB8-4556-9D6D-884C9D676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136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78D43-4C24-412C-91E2-D40BCB04506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2737C2D-50C4-4525-829A-3D7317E963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4510339-9688-42E4-98E3-D11E637663E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D1708E0-C855-4892-900E-1BE1547832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865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AEA44-F418-445D-9208-26FA7AD9D9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DB7B466-8D19-44C1-A28C-0A9971251E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7C92D58-A1D0-4B60-9AA8-D460EE8D7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57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A29CBF6-F897-4AF2-8D37-52C9285DB20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8348237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CB15-D2D0-4984-8579-020FDC060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2118759-7BB2-4372-9D1B-E056DCFA69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094ED26-98F7-4440-9AD6-45DC80E0E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21691-4762-4C30-AF23-BF32AD39A2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D91E0E6F-D7F3-4082-9D5A-CC1B8EFE2D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FC09951-40C8-47D3-A18C-3D6C12E54E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0626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6A59-A1F6-4850-8118-F6382583F1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B21353-94C5-4044-9577-79EE51637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DE542D4-185E-4D5D-861E-B3E50F2CA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E6616-FE80-44ED-AA78-94827842D0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20EB86D-0B3E-4A25-AE32-730F6CF056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4EC2ECF-EE12-4E7E-98B6-2C70889BB4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435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A271-78EA-4723-AC8D-E217722BE53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533B54-21D4-4CA2-9C6D-1AC70787EE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F6BC02-F40E-48A1-8829-FE9FAB07959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E58D37-D069-4535-B860-7E9643D72A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BB2495-C8B6-488C-B1F0-AF0576D356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508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E33829-44B8-4A4F-83E2-849B0CF79C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44C5B8-3D6C-4ACC-AD8A-105E7A1E6F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60B625-B8FD-4C12-95A3-6BB391EAB83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414B2CE-2C3F-46D0-A97F-7EA7A11E6A3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4B8D385-C3D7-408F-8ADF-E8EC93A889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973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086786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36274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979773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4870102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31090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27826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29CBF6-F897-4AF2-8D37-52C9285DB205}" type="datetimeFigureOut">
              <a:rPr lang="en-US" smtClean="0"/>
              <a:t>3/28/2021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3711043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56502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98237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755649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72160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050065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646060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1178916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51766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302355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8296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A29CBF6-F897-4AF2-8D37-52C9285DB205}" type="datetimeFigureOut">
              <a:rPr lang="en-US" smtClean="0"/>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237498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29CBF6-F897-4AF2-8D37-52C9285DB205}" type="datetimeFigureOut">
              <a:rPr lang="en-US" smtClean="0"/>
              <a:t>3/28/2021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2474923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A29CBF6-F897-4AF2-8D37-52C9285DB20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193216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29CBF6-F897-4AF2-8D37-52C9285DB205}" type="datetimeFigureOut">
              <a:rPr lang="en-US" smtClean="0"/>
              <a:t>3/28/2021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971307-BB39-429C-A5DF-67E930676804}" type="slidenum">
              <a:rPr lang="en-US" smtClean="0"/>
              <a:t>‹#›</a:t>
            </a:fld>
            <a:endParaRPr lang="en-US"/>
          </a:p>
        </p:txBody>
      </p:sp>
    </p:spTree>
    <p:extLst>
      <p:ext uri="{BB962C8B-B14F-4D97-AF65-F5344CB8AC3E}">
        <p14:creationId xmlns:p14="http://schemas.microsoft.com/office/powerpoint/2010/main" val="176978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29CBF6-F897-4AF2-8D37-52C9285DB205}" type="datetimeFigureOut">
              <a:rPr lang="en-US" smtClean="0"/>
              <a:t>3/28/2021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D971307-BB39-429C-A5DF-67E930676804}" type="slidenum">
              <a:rPr lang="en-US" smtClean="0"/>
              <a:t>‹#›</a:t>
            </a:fld>
            <a:endParaRPr lang="en-US"/>
          </a:p>
        </p:txBody>
      </p:sp>
    </p:spTree>
    <p:extLst>
      <p:ext uri="{BB962C8B-B14F-4D97-AF65-F5344CB8AC3E}">
        <p14:creationId xmlns:p14="http://schemas.microsoft.com/office/powerpoint/2010/main" val="252222560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7390875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3521C-3CAE-450E-A4C3-F4FBC0BF06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813A26-97C4-4269-A618-ED2A5797A6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73F837-0191-464F-9997-416AA83D71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3/28/2021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F12820F-CEFF-4515-90DF-44B4DFF3E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CE43E03-54E6-474D-8C36-98089DBD69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51274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A29CBF6-F897-4AF2-8D37-52C9285DB205}" type="datetimeFigureOut">
              <a:rPr kumimoji="0" lang="en-US" sz="9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3/28/2021</a:t>
            </a:fld>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D971307-BB39-429C-A5DF-67E930676804}"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0040432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17.svg"/><Relationship Id="rId5" Type="http://schemas.openxmlformats.org/officeDocument/2006/relationships/image" Target="../media/image5.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9.sv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19.sv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21.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9.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23.sv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37.svg"/><Relationship Id="rId2" Type="http://schemas.openxmlformats.org/officeDocument/2006/relationships/image" Target="../media/image34.png"/><Relationship Id="rId16" Type="http://schemas.openxmlformats.org/officeDocument/2006/relationships/image" Target="../media/image41.svg"/><Relationship Id="rId1" Type="http://schemas.openxmlformats.org/officeDocument/2006/relationships/slideLayout" Target="../slideLayouts/slideLayout50.xml"/><Relationship Id="rId6" Type="http://schemas.openxmlformats.org/officeDocument/2006/relationships/image" Target="../media/image31.svg"/><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8.png"/><Relationship Id="rId14" Type="http://schemas.openxmlformats.org/officeDocument/2006/relationships/image" Target="../media/image3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737099"/>
            <a:ext cx="7766936" cy="1646302"/>
          </a:xfrm>
        </p:spPr>
        <p:txBody>
          <a:bodyPr>
            <a:normAutofit fontScale="90000"/>
          </a:bodyPr>
          <a:lstStyle/>
          <a:p>
            <a:pPr algn="ctr"/>
            <a:r>
              <a:rPr lang="en-US" dirty="0" smtClean="0"/>
              <a:t>Software testing course presentations</a:t>
            </a:r>
            <a:endParaRPr lang="en-US" dirty="0"/>
          </a:p>
        </p:txBody>
      </p:sp>
      <p:sp>
        <p:nvSpPr>
          <p:cNvPr id="3" name="Subtitle 2"/>
          <p:cNvSpPr>
            <a:spLocks noGrp="1"/>
          </p:cNvSpPr>
          <p:nvPr>
            <p:ph type="subTitle" idx="1"/>
          </p:nvPr>
        </p:nvSpPr>
        <p:spPr>
          <a:xfrm>
            <a:off x="1507067" y="3028857"/>
            <a:ext cx="7766936" cy="1096899"/>
          </a:xfrm>
        </p:spPr>
        <p:txBody>
          <a:bodyPr>
            <a:noAutofit/>
          </a:bodyPr>
          <a:lstStyle/>
          <a:p>
            <a:pPr algn="l"/>
            <a:r>
              <a:rPr lang="en-US" sz="2800" dirty="0" smtClean="0"/>
              <a:t>Phan Tai </a:t>
            </a:r>
            <a:r>
              <a:rPr lang="en-US" sz="2800" dirty="0" err="1" smtClean="0"/>
              <a:t>Duc</a:t>
            </a:r>
            <a:r>
              <a:rPr lang="en-US" sz="2800" dirty="0" smtClean="0"/>
              <a:t/>
            </a:r>
            <a:br>
              <a:rPr lang="en-US" sz="2800" dirty="0" smtClean="0"/>
            </a:br>
            <a:r>
              <a:rPr lang="en-US" sz="2800" dirty="0" smtClean="0"/>
              <a:t>Pham Tuan </a:t>
            </a:r>
            <a:r>
              <a:rPr lang="en-US" sz="2800" dirty="0" err="1" smtClean="0"/>
              <a:t>Anh</a:t>
            </a:r>
            <a:r>
              <a:rPr lang="en-US" sz="2800" dirty="0" smtClean="0"/>
              <a:t/>
            </a:r>
            <a:br>
              <a:rPr lang="en-US" sz="2800" dirty="0" smtClean="0"/>
            </a:br>
            <a:r>
              <a:rPr lang="en-US" sz="2800" dirty="0" err="1" smtClean="0"/>
              <a:t>Huu</a:t>
            </a:r>
            <a:r>
              <a:rPr lang="en-US" sz="2800" dirty="0" smtClean="0"/>
              <a:t> Thang</a:t>
            </a:r>
            <a:br>
              <a:rPr lang="en-US" sz="2800" dirty="0" smtClean="0"/>
            </a:br>
            <a:r>
              <a:rPr lang="en-US" sz="2800" dirty="0" err="1" smtClean="0"/>
              <a:t>Duc</a:t>
            </a:r>
            <a:r>
              <a:rPr lang="en-US" sz="2800" dirty="0" smtClean="0"/>
              <a:t> Thang</a:t>
            </a:r>
            <a:endParaRPr lang="en-US" sz="2800" dirty="0"/>
          </a:p>
        </p:txBody>
      </p:sp>
    </p:spTree>
    <p:extLst>
      <p:ext uri="{BB962C8B-B14F-4D97-AF65-F5344CB8AC3E}">
        <p14:creationId xmlns:p14="http://schemas.microsoft.com/office/powerpoint/2010/main" val="1301051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en-US" dirty="0"/>
              <a:t>(</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pPr marL="0" indent="0">
              <a:buNone/>
            </a:pPr>
            <a:r>
              <a:rPr lang="en-US" sz="2800" dirty="0"/>
              <a:t>Top-down method </a:t>
            </a:r>
          </a:p>
          <a:p>
            <a:r>
              <a:rPr lang="en-US" dirty="0" smtClean="0"/>
              <a:t>Testing </a:t>
            </a:r>
            <a:r>
              <a:rPr lang="en-US" dirty="0"/>
              <a:t>is performed from top to bottom. The highest unit is tested first, the lower unit is tested then in a singly way.</a:t>
            </a:r>
          </a:p>
        </p:txBody>
      </p:sp>
      <p:pic>
        <p:nvPicPr>
          <p:cNvPr id="7170" name="Picture 2" descr="https://images.viblo.asia/9d5f350c-6eed-439f-9319-c7505d6663e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384" y="3740441"/>
            <a:ext cx="5718722" cy="288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69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en-US" dirty="0"/>
              <a:t>(</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pPr marL="0" indent="0">
              <a:buNone/>
            </a:pPr>
            <a:r>
              <a:rPr lang="en-US" sz="2800" dirty="0"/>
              <a:t>Bottom-up</a:t>
            </a:r>
            <a:r>
              <a:rPr lang="en-US" sz="2800" dirty="0" smtClean="0"/>
              <a:t> </a:t>
            </a:r>
            <a:r>
              <a:rPr lang="en-US" sz="2800" dirty="0"/>
              <a:t>method </a:t>
            </a:r>
          </a:p>
          <a:p>
            <a:r>
              <a:rPr lang="en-US" dirty="0"/>
              <a:t>Testing is performed from bottom to top. The lowest unit is tested first, the higher unit is tested later.</a:t>
            </a:r>
          </a:p>
        </p:txBody>
      </p:sp>
      <p:pic>
        <p:nvPicPr>
          <p:cNvPr id="8194" name="Picture 2" descr="https://images.viblo.asia/9581edad-029f-410c-9592-5d846def59f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750" y="3502403"/>
            <a:ext cx="5572874" cy="2997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937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en-US" dirty="0"/>
              <a:t>(</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pPr marL="0" indent="0">
              <a:buNone/>
            </a:pPr>
            <a:r>
              <a:rPr lang="en-US" sz="2800" dirty="0"/>
              <a:t>Functional </a:t>
            </a:r>
            <a:r>
              <a:rPr lang="en-US" sz="2800" dirty="0" smtClean="0"/>
              <a:t>incremental</a:t>
            </a:r>
          </a:p>
          <a:p>
            <a:pPr marL="0" indent="0">
              <a:buNone/>
            </a:pPr>
            <a:r>
              <a:rPr lang="en-US" dirty="0" smtClean="0"/>
              <a:t>Integration and testing takes place on the basis of the functions and functionalities, as documented in the functional specification.</a:t>
            </a:r>
            <a:endParaRPr lang="en-US" sz="2800" dirty="0"/>
          </a:p>
        </p:txBody>
      </p:sp>
      <p:pic>
        <p:nvPicPr>
          <p:cNvPr id="9218" name="Picture 2" descr="Incremental Model in SDLC: Use, Advantage &amp; Dis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011" y="2985900"/>
            <a:ext cx="6446930" cy="321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50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testing (</a:t>
            </a:r>
            <a:r>
              <a:rPr lang="en-US" dirty="0" err="1"/>
              <a:t>Kiểm</a:t>
            </a:r>
            <a:r>
              <a:rPr lang="en-US" dirty="0"/>
              <a:t> </a:t>
            </a:r>
            <a:r>
              <a:rPr lang="en-US" dirty="0" err="1"/>
              <a:t>thử</a:t>
            </a:r>
            <a:r>
              <a:rPr lang="en-US" dirty="0"/>
              <a:t> </a:t>
            </a:r>
            <a:r>
              <a:rPr lang="en-US" dirty="0" err="1"/>
              <a:t>hệ</a:t>
            </a:r>
            <a:r>
              <a:rPr lang="en-US" dirty="0"/>
              <a:t> </a:t>
            </a:r>
            <a:r>
              <a:rPr lang="en-US" dirty="0" err="1"/>
              <a:t>thống</a:t>
            </a:r>
            <a:r>
              <a:rPr lang="en-US" dirty="0"/>
              <a:t>)</a:t>
            </a:r>
          </a:p>
        </p:txBody>
      </p:sp>
      <p:sp>
        <p:nvSpPr>
          <p:cNvPr id="3" name="Content Placeholder 2"/>
          <p:cNvSpPr>
            <a:spLocks noGrp="1"/>
          </p:cNvSpPr>
          <p:nvPr>
            <p:ph idx="1"/>
          </p:nvPr>
        </p:nvSpPr>
        <p:spPr>
          <a:xfrm>
            <a:off x="521759" y="1503280"/>
            <a:ext cx="5677335" cy="4184826"/>
          </a:xfrm>
        </p:spPr>
        <p:txBody>
          <a:bodyPr>
            <a:normAutofit fontScale="70000" lnSpcReduction="20000"/>
          </a:bodyPr>
          <a:lstStyle/>
          <a:p>
            <a:r>
              <a:rPr lang="en-US" sz="2800" dirty="0"/>
              <a:t>System testing is to test a fully integrated system to ensure it works as required.   </a:t>
            </a:r>
          </a:p>
          <a:p>
            <a:endParaRPr lang="en-US" sz="2800" dirty="0"/>
          </a:p>
          <a:p>
            <a:r>
              <a:rPr lang="en-US" sz="2800" dirty="0"/>
              <a:t>System testing is a black box test and is focused on the functionality of the system. Check the functions and interface, the behavior of the system in a complete way that meets the requirements.</a:t>
            </a:r>
          </a:p>
          <a:p>
            <a:endParaRPr lang="en-US" sz="2800" dirty="0"/>
          </a:p>
          <a:p>
            <a:r>
              <a:rPr lang="en-US" sz="2800" dirty="0"/>
              <a:t>The purpose of this stage is to assess whether the operation of the system is in accordance with the specification document and carried out by the testers.</a:t>
            </a:r>
          </a:p>
        </p:txBody>
      </p:sp>
      <p:pic>
        <p:nvPicPr>
          <p:cNvPr id="10242" name="Picture 2" descr="Kiểm thử hệ thống/System Testing là g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617" y="1270000"/>
            <a:ext cx="3966882" cy="258525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ystem Testing: What? Why? &amp; H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617" y="3953435"/>
            <a:ext cx="4248150" cy="272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6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Acceptance </a:t>
            </a:r>
            <a:r>
              <a:rPr lang="en-US" dirty="0"/>
              <a:t>Testing (</a:t>
            </a:r>
            <a:r>
              <a:rPr lang="en-US" dirty="0" err="1"/>
              <a:t>Kiểm</a:t>
            </a:r>
            <a:r>
              <a:rPr lang="en-US" dirty="0"/>
              <a:t> </a:t>
            </a:r>
            <a:r>
              <a:rPr lang="en-US" dirty="0" err="1"/>
              <a:t>thử</a:t>
            </a:r>
            <a:r>
              <a:rPr lang="en-US" dirty="0"/>
              <a:t> </a:t>
            </a:r>
            <a:r>
              <a:rPr lang="en-US" dirty="0" err="1"/>
              <a:t>chấp</a:t>
            </a:r>
            <a:r>
              <a:rPr lang="en-US" dirty="0"/>
              <a:t> </a:t>
            </a:r>
            <a:r>
              <a:rPr lang="en-US" dirty="0" err="1"/>
              <a:t>nhận</a:t>
            </a:r>
            <a:r>
              <a:rPr lang="en-US" dirty="0"/>
              <a:t>)</a:t>
            </a:r>
          </a:p>
        </p:txBody>
      </p:sp>
      <p:sp>
        <p:nvSpPr>
          <p:cNvPr id="3" name="Content Placeholder 2"/>
          <p:cNvSpPr>
            <a:spLocks noGrp="1"/>
          </p:cNvSpPr>
          <p:nvPr>
            <p:ph idx="1"/>
          </p:nvPr>
        </p:nvSpPr>
        <p:spPr>
          <a:xfrm>
            <a:off x="677333" y="2160589"/>
            <a:ext cx="5723467" cy="3880773"/>
          </a:xfrm>
        </p:spPr>
        <p:txBody>
          <a:bodyPr>
            <a:normAutofit/>
          </a:bodyPr>
          <a:lstStyle/>
          <a:p>
            <a:pPr marL="0" indent="0">
              <a:buNone/>
            </a:pPr>
            <a:endParaRPr lang="en-US" dirty="0"/>
          </a:p>
          <a:p>
            <a:r>
              <a:rPr lang="en-US" dirty="0"/>
              <a:t>Formal testing with respect to user needs, requirements and business. </a:t>
            </a:r>
            <a:endParaRPr lang="en-US" dirty="0" smtClean="0"/>
          </a:p>
          <a:p>
            <a:r>
              <a:rPr lang="en-US" dirty="0" smtClean="0"/>
              <a:t> </a:t>
            </a:r>
            <a:r>
              <a:rPr lang="en-US" dirty="0"/>
              <a:t>Acceptance testing is most often the responsibility of the user or customer </a:t>
            </a:r>
            <a:endParaRPr lang="en-US" dirty="0" smtClean="0"/>
          </a:p>
          <a:p>
            <a:r>
              <a:rPr lang="en-US" dirty="0" smtClean="0"/>
              <a:t>The </a:t>
            </a:r>
            <a:r>
              <a:rPr lang="en-US" dirty="0"/>
              <a:t>goal of acceptance testing is to establish confidence in the system, part of the system or specific non-functional characteristics, e.g. usability, of the system. </a:t>
            </a:r>
            <a:endParaRPr lang="en-US" dirty="0" smtClean="0"/>
          </a:p>
          <a:p>
            <a:r>
              <a:rPr lang="en-US" dirty="0" smtClean="0"/>
              <a:t> </a:t>
            </a:r>
            <a:r>
              <a:rPr lang="en-US" dirty="0"/>
              <a:t>Finding defects should not be the main focus in acceptance testing.</a:t>
            </a:r>
          </a:p>
        </p:txBody>
      </p:sp>
      <p:pic>
        <p:nvPicPr>
          <p:cNvPr id="11266" name="Picture 2" descr="Các loại User Acceptance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647" y="1270000"/>
            <a:ext cx="4311101" cy="298380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CFE22C8F-AE26-4400-9DE9-088C2DF5A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2218" y="4253805"/>
            <a:ext cx="3942530" cy="2447365"/>
          </a:xfrm>
          <a:prstGeom prst="rect">
            <a:avLst/>
          </a:prstGeom>
        </p:spPr>
      </p:pic>
    </p:spTree>
    <p:extLst>
      <p:ext uri="{BB962C8B-B14F-4D97-AF65-F5344CB8AC3E}">
        <p14:creationId xmlns:p14="http://schemas.microsoft.com/office/powerpoint/2010/main" val="1483643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Acceptance </a:t>
            </a:r>
            <a:r>
              <a:rPr lang="en-US" dirty="0"/>
              <a:t>Testing (</a:t>
            </a:r>
            <a:r>
              <a:rPr lang="en-US" dirty="0" err="1"/>
              <a:t>Kiểm</a:t>
            </a:r>
            <a:r>
              <a:rPr lang="en-US" dirty="0"/>
              <a:t> </a:t>
            </a:r>
            <a:r>
              <a:rPr lang="en-US" dirty="0" err="1"/>
              <a:t>thử</a:t>
            </a:r>
            <a:r>
              <a:rPr lang="en-US" dirty="0"/>
              <a:t> </a:t>
            </a:r>
            <a:r>
              <a:rPr lang="en-US" dirty="0" err="1"/>
              <a:t>chấp</a:t>
            </a:r>
            <a:r>
              <a:rPr lang="en-US" dirty="0"/>
              <a:t> </a:t>
            </a:r>
            <a:r>
              <a:rPr lang="en-US" dirty="0" err="1"/>
              <a:t>nhận</a:t>
            </a:r>
            <a:r>
              <a:rPr lang="en-US" dirty="0"/>
              <a:t>)</a:t>
            </a:r>
          </a:p>
        </p:txBody>
      </p:sp>
      <p:sp>
        <p:nvSpPr>
          <p:cNvPr id="3" name="Content Placeholder 2"/>
          <p:cNvSpPr>
            <a:spLocks noGrp="1"/>
          </p:cNvSpPr>
          <p:nvPr>
            <p:ph idx="1"/>
          </p:nvPr>
        </p:nvSpPr>
        <p:spPr>
          <a:xfrm>
            <a:off x="677333" y="2160589"/>
            <a:ext cx="5723467" cy="3880773"/>
          </a:xfrm>
        </p:spPr>
        <p:txBody>
          <a:bodyPr>
            <a:normAutofit fontScale="92500" lnSpcReduction="10000"/>
          </a:bodyPr>
          <a:lstStyle/>
          <a:p>
            <a:pPr marL="0" indent="0">
              <a:buNone/>
            </a:pPr>
            <a:endParaRPr lang="en-US" dirty="0"/>
          </a:p>
          <a:p>
            <a:r>
              <a:rPr lang="en-US" dirty="0"/>
              <a:t>Some acceptance testing types: </a:t>
            </a:r>
            <a:endParaRPr lang="en-US" dirty="0" smtClean="0"/>
          </a:p>
          <a:p>
            <a:pPr>
              <a:buFont typeface="Wingdings" panose="05000000000000000000" pitchFamily="2" charset="2"/>
              <a:buChar char="q"/>
            </a:pPr>
            <a:r>
              <a:rPr lang="en-US" dirty="0" smtClean="0"/>
              <a:t>User </a:t>
            </a:r>
            <a:r>
              <a:rPr lang="en-US" dirty="0"/>
              <a:t>acceptance testing </a:t>
            </a:r>
            <a:endParaRPr lang="en-US" dirty="0" smtClean="0"/>
          </a:p>
          <a:p>
            <a:pPr>
              <a:buFont typeface="Wingdings" panose="05000000000000000000" pitchFamily="2" charset="2"/>
              <a:buChar char="q"/>
            </a:pPr>
            <a:r>
              <a:rPr lang="en-US" dirty="0" smtClean="0"/>
              <a:t>Operational </a:t>
            </a:r>
            <a:r>
              <a:rPr lang="en-US" dirty="0"/>
              <a:t>(acceptance) testing </a:t>
            </a:r>
            <a:endParaRPr lang="en-US" dirty="0" smtClean="0"/>
          </a:p>
          <a:p>
            <a:pPr lvl="1">
              <a:buFont typeface="Wingdings" panose="05000000000000000000" pitchFamily="2" charset="2"/>
              <a:buChar char="§"/>
            </a:pPr>
            <a:r>
              <a:rPr lang="en-US" dirty="0" smtClean="0"/>
              <a:t>Testing </a:t>
            </a:r>
            <a:r>
              <a:rPr lang="en-US" dirty="0"/>
              <a:t>of backup/restore; </a:t>
            </a:r>
            <a:endParaRPr lang="en-US" dirty="0" smtClean="0"/>
          </a:p>
          <a:p>
            <a:pPr lvl="1">
              <a:buFont typeface="Wingdings" panose="05000000000000000000" pitchFamily="2" charset="2"/>
              <a:buChar char="§"/>
            </a:pPr>
            <a:r>
              <a:rPr lang="en-US" dirty="0" smtClean="0"/>
              <a:t>Disaster </a:t>
            </a:r>
            <a:r>
              <a:rPr lang="en-US" dirty="0"/>
              <a:t>recovery; </a:t>
            </a:r>
            <a:endParaRPr lang="en-US" dirty="0" smtClean="0"/>
          </a:p>
          <a:p>
            <a:pPr lvl="1">
              <a:buFont typeface="Wingdings" panose="05000000000000000000" pitchFamily="2" charset="2"/>
              <a:buChar char="§"/>
            </a:pPr>
            <a:r>
              <a:rPr lang="en-US" dirty="0" smtClean="0"/>
              <a:t>User </a:t>
            </a:r>
            <a:r>
              <a:rPr lang="en-US" dirty="0"/>
              <a:t>management; </a:t>
            </a:r>
            <a:endParaRPr lang="en-US" dirty="0" smtClean="0"/>
          </a:p>
          <a:p>
            <a:pPr lvl="1">
              <a:buFont typeface="Wingdings" panose="05000000000000000000" pitchFamily="2" charset="2"/>
              <a:buChar char="§"/>
            </a:pPr>
            <a:r>
              <a:rPr lang="en-US" dirty="0" smtClean="0"/>
              <a:t>Maintenance </a:t>
            </a:r>
            <a:r>
              <a:rPr lang="en-US" dirty="0"/>
              <a:t>tasks; </a:t>
            </a:r>
            <a:endParaRPr lang="en-US" dirty="0" smtClean="0"/>
          </a:p>
          <a:p>
            <a:pPr lvl="1">
              <a:buFont typeface="Wingdings" panose="05000000000000000000" pitchFamily="2" charset="2"/>
              <a:buChar char="§"/>
            </a:pPr>
            <a:r>
              <a:rPr lang="en-US" dirty="0" smtClean="0"/>
              <a:t>Periodic </a:t>
            </a:r>
            <a:r>
              <a:rPr lang="en-US" dirty="0"/>
              <a:t>checks of security </a:t>
            </a:r>
            <a:r>
              <a:rPr lang="en-US" dirty="0" smtClean="0"/>
              <a:t>vulnerabilities.</a:t>
            </a:r>
          </a:p>
          <a:p>
            <a:pPr>
              <a:buFont typeface="Wingdings" panose="05000000000000000000" pitchFamily="2" charset="2"/>
              <a:buChar char="q"/>
            </a:pPr>
            <a:r>
              <a:rPr lang="en-US" dirty="0" smtClean="0"/>
              <a:t>Contract </a:t>
            </a:r>
            <a:r>
              <a:rPr lang="en-US" dirty="0"/>
              <a:t>and regulation acceptance testing </a:t>
            </a:r>
          </a:p>
          <a:p>
            <a:pPr>
              <a:buFont typeface="Wingdings" panose="05000000000000000000" pitchFamily="2" charset="2"/>
              <a:buChar char="q"/>
            </a:pPr>
            <a:r>
              <a:rPr lang="en-US" dirty="0" smtClean="0"/>
              <a:t>Alpha </a:t>
            </a:r>
            <a:r>
              <a:rPr lang="en-US" dirty="0"/>
              <a:t>and beta (or field) testing</a:t>
            </a:r>
          </a:p>
        </p:txBody>
      </p:sp>
    </p:spTree>
    <p:extLst>
      <p:ext uri="{BB962C8B-B14F-4D97-AF65-F5344CB8AC3E}">
        <p14:creationId xmlns:p14="http://schemas.microsoft.com/office/powerpoint/2010/main" val="2457689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types</a:t>
            </a:r>
            <a:r>
              <a:rPr lang="en-US" dirty="0"/>
              <a:t/>
            </a:r>
            <a:br>
              <a:rPr lang="en-US" dirty="0"/>
            </a:br>
            <a:endParaRPr lang="en-US" dirty="0"/>
          </a:p>
        </p:txBody>
      </p:sp>
      <p:sp>
        <p:nvSpPr>
          <p:cNvPr id="20" name="Rectangle: Rounded Corners 6">
            <a:extLst>
              <a:ext uri="{FF2B5EF4-FFF2-40B4-BE49-F238E27FC236}">
                <a16:creationId xmlns:a16="http://schemas.microsoft.com/office/drawing/2014/main" id="{0F05D3B0-BB34-44CA-9578-42402DE20E86}"/>
              </a:ext>
            </a:extLst>
          </p:cNvPr>
          <p:cNvSpPr/>
          <p:nvPr/>
        </p:nvSpPr>
        <p:spPr>
          <a:xfrm>
            <a:off x="4239064" y="280180"/>
            <a:ext cx="2391508" cy="1097281"/>
          </a:xfrm>
          <a:prstGeom prst="roundRect">
            <a:avLst/>
          </a:prstGeom>
          <a:solidFill>
            <a:schemeClr val="bg2">
              <a:lumMod val="50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69850" h="38100" prst="cross"/>
            </a:sp3d>
          </a:bodyPr>
          <a:lstStyle/>
          <a:p>
            <a:pPr algn="ctr"/>
            <a:r>
              <a:rPr lang="en-US" sz="2400" b="1" dirty="0">
                <a:solidFill>
                  <a:schemeClr val="bg1"/>
                </a:solidFill>
                <a:latin typeface="Arial" panose="020B0604020202020204" pitchFamily="34" charset="0"/>
                <a:cs typeface="Arial" panose="020B0604020202020204" pitchFamily="34" charset="0"/>
              </a:rPr>
              <a:t>Test types</a:t>
            </a:r>
            <a:endParaRPr lang="en-GB" sz="2400" b="1" dirty="0">
              <a:solidFill>
                <a:schemeClr val="bg1"/>
              </a:solidFill>
              <a:latin typeface="Arial" panose="020B0604020202020204" pitchFamily="34" charset="0"/>
              <a:cs typeface="Arial" panose="020B0604020202020204" pitchFamily="34" charset="0"/>
            </a:endParaRPr>
          </a:p>
        </p:txBody>
      </p:sp>
      <p:sp>
        <p:nvSpPr>
          <p:cNvPr id="21" name="Rectangle: Rounded Corners 7">
            <a:extLst>
              <a:ext uri="{FF2B5EF4-FFF2-40B4-BE49-F238E27FC236}">
                <a16:creationId xmlns:a16="http://schemas.microsoft.com/office/drawing/2014/main" id="{84D5F501-E88B-40DF-92EA-AF4A5A19ED07}"/>
              </a:ext>
            </a:extLst>
          </p:cNvPr>
          <p:cNvSpPr/>
          <p:nvPr/>
        </p:nvSpPr>
        <p:spPr>
          <a:xfrm>
            <a:off x="8417166" y="2237935"/>
            <a:ext cx="2330549" cy="1349326"/>
          </a:xfrm>
          <a:prstGeom prst="roundRect">
            <a:avLst/>
          </a:prstGeom>
          <a:solidFill>
            <a:srgbClr val="0070C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69850" h="38100" prst="cross"/>
            </a:sp3d>
          </a:bodyPr>
          <a:lstStyle/>
          <a:p>
            <a:pPr algn="ctr"/>
            <a:r>
              <a:rPr lang="en-US" sz="2000" dirty="0"/>
              <a:t>Testing related to changes</a:t>
            </a:r>
            <a:endParaRPr lang="en-GB" sz="2000" b="1" i="0" dirty="0">
              <a:solidFill>
                <a:schemeClr val="bg1"/>
              </a:solidFill>
              <a:effectLst/>
              <a:latin typeface="Open Sans" panose="020B0606030504020204" pitchFamily="34" charset="0"/>
            </a:endParaRPr>
          </a:p>
        </p:txBody>
      </p:sp>
      <p:sp>
        <p:nvSpPr>
          <p:cNvPr id="22" name="Rectangle: Rounded Corners 8">
            <a:extLst>
              <a:ext uri="{FF2B5EF4-FFF2-40B4-BE49-F238E27FC236}">
                <a16:creationId xmlns:a16="http://schemas.microsoft.com/office/drawing/2014/main" id="{1FFA803B-467C-48D6-9888-9C8ED70FC831}"/>
              </a:ext>
            </a:extLst>
          </p:cNvPr>
          <p:cNvSpPr/>
          <p:nvPr/>
        </p:nvSpPr>
        <p:spPr>
          <a:xfrm>
            <a:off x="239150" y="2237935"/>
            <a:ext cx="2330548" cy="1349326"/>
          </a:xfrm>
          <a:prstGeom prst="roundRect">
            <a:avLst/>
          </a:prstGeom>
          <a:solidFill>
            <a:schemeClr val="accent4">
              <a:lumMod val="7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69850" h="38100" prst="cross"/>
            </a:sp3d>
          </a:bodyPr>
          <a:lstStyle/>
          <a:p>
            <a:pPr algn="ctr"/>
            <a:r>
              <a:rPr lang="en-US" sz="2400" b="1" dirty="0">
                <a:solidFill>
                  <a:schemeClr val="bg1"/>
                </a:solidFill>
                <a:latin typeface="Arial" panose="020B0604020202020204" pitchFamily="34" charset="0"/>
                <a:cs typeface="Arial" panose="020B0604020202020204" pitchFamily="34" charset="0"/>
              </a:rPr>
              <a:t>Functional Testing</a:t>
            </a:r>
            <a:endParaRPr lang="en-GB" sz="2400" b="1" dirty="0">
              <a:solidFill>
                <a:schemeClr val="bg1"/>
              </a:solidFill>
              <a:latin typeface="Arial" panose="020B0604020202020204" pitchFamily="34" charset="0"/>
              <a:cs typeface="Arial" panose="020B0604020202020204" pitchFamily="34" charset="0"/>
            </a:endParaRPr>
          </a:p>
        </p:txBody>
      </p:sp>
      <p:sp>
        <p:nvSpPr>
          <p:cNvPr id="23" name="Rectangle: Rounded Corners 9">
            <a:extLst>
              <a:ext uri="{FF2B5EF4-FFF2-40B4-BE49-F238E27FC236}">
                <a16:creationId xmlns:a16="http://schemas.microsoft.com/office/drawing/2014/main" id="{E6C7668B-26FA-4F7D-9239-AD1EDA45A4C9}"/>
              </a:ext>
            </a:extLst>
          </p:cNvPr>
          <p:cNvSpPr/>
          <p:nvPr/>
        </p:nvSpPr>
        <p:spPr>
          <a:xfrm>
            <a:off x="2958902" y="2237935"/>
            <a:ext cx="2330549" cy="1349326"/>
          </a:xfrm>
          <a:prstGeom prst="roundRect">
            <a:avLst/>
          </a:prstGeom>
          <a:solidFill>
            <a:srgbClr val="FFC0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69850" h="38100" prst="cross"/>
            </a:sp3d>
          </a:bodyPr>
          <a:lstStyle/>
          <a:p>
            <a:pPr algn="ctr"/>
            <a:r>
              <a:rPr lang="en-US" sz="2400" b="1" dirty="0">
                <a:solidFill>
                  <a:schemeClr val="bg1"/>
                </a:solidFill>
                <a:latin typeface="Arial" panose="020B0604020202020204" pitchFamily="34" charset="0"/>
                <a:cs typeface="Arial" panose="020B0604020202020204" pitchFamily="34" charset="0"/>
              </a:rPr>
              <a:t>Non-Functional Testing</a:t>
            </a:r>
            <a:endParaRPr lang="en-GB" sz="2400" b="1" dirty="0">
              <a:solidFill>
                <a:schemeClr val="bg1"/>
              </a:solidFill>
              <a:latin typeface="Arial" panose="020B0604020202020204" pitchFamily="34" charset="0"/>
              <a:cs typeface="Arial" panose="020B0604020202020204" pitchFamily="34" charset="0"/>
            </a:endParaRPr>
          </a:p>
        </p:txBody>
      </p:sp>
      <p:sp>
        <p:nvSpPr>
          <p:cNvPr id="24" name="Rectangle: Rounded Corners 10">
            <a:extLst>
              <a:ext uri="{FF2B5EF4-FFF2-40B4-BE49-F238E27FC236}">
                <a16:creationId xmlns:a16="http://schemas.microsoft.com/office/drawing/2014/main" id="{F4823F13-15A5-4BF5-8DF7-5C3900D19F16}"/>
              </a:ext>
            </a:extLst>
          </p:cNvPr>
          <p:cNvSpPr/>
          <p:nvPr/>
        </p:nvSpPr>
        <p:spPr>
          <a:xfrm>
            <a:off x="5688034" y="2237935"/>
            <a:ext cx="2330549" cy="1349326"/>
          </a:xfrm>
          <a:prstGeom prst="roundRect">
            <a:avLst/>
          </a:prstGeom>
          <a:solidFill>
            <a:schemeClr val="accent6">
              <a:lumMod val="75000"/>
            </a:schemeClr>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69850" h="38100" prst="cross"/>
            </a:sp3d>
          </a:bodyPr>
          <a:lstStyle/>
          <a:p>
            <a:pPr algn="ctr"/>
            <a:r>
              <a:rPr lang="en-US" sz="2400" b="1" dirty="0">
                <a:solidFill>
                  <a:schemeClr val="bg1"/>
                </a:solidFill>
                <a:latin typeface="Arial" panose="020B0604020202020204" pitchFamily="34" charset="0"/>
                <a:cs typeface="Arial" panose="020B0604020202020204" pitchFamily="34" charset="0"/>
              </a:rPr>
              <a:t>Structural Testing</a:t>
            </a:r>
            <a:endParaRPr lang="en-GB" sz="2400" b="1" dirty="0">
              <a:solidFill>
                <a:schemeClr val="bg1"/>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2D7D210E-2950-48B5-B8FC-42A11A3EFC94}"/>
              </a:ext>
            </a:extLst>
          </p:cNvPr>
          <p:cNvGrpSpPr/>
          <p:nvPr/>
        </p:nvGrpSpPr>
        <p:grpSpPr>
          <a:xfrm>
            <a:off x="1434905" y="1377461"/>
            <a:ext cx="8187397" cy="860474"/>
            <a:chOff x="1434905" y="1377461"/>
            <a:chExt cx="8187397" cy="860474"/>
          </a:xfrm>
        </p:grpSpPr>
        <p:cxnSp>
          <p:nvCxnSpPr>
            <p:cNvPr id="26" name="Straight Arrow Connector 25">
              <a:extLst>
                <a:ext uri="{FF2B5EF4-FFF2-40B4-BE49-F238E27FC236}">
                  <a16:creationId xmlns:a16="http://schemas.microsoft.com/office/drawing/2014/main" id="{2D0ED184-C528-4EFC-ACE1-B608A57FE82C}"/>
                </a:ext>
              </a:extLst>
            </p:cNvPr>
            <p:cNvCxnSpPr>
              <a:cxnSpLocks/>
            </p:cNvCxnSpPr>
            <p:nvPr/>
          </p:nvCxnSpPr>
          <p:spPr>
            <a:xfrm>
              <a:off x="1434906" y="1885071"/>
              <a:ext cx="9379" cy="3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6ED2061-55E2-4544-ACAD-FB9844FEBA6C}"/>
                </a:ext>
              </a:extLst>
            </p:cNvPr>
            <p:cNvGrpSpPr/>
            <p:nvPr/>
          </p:nvGrpSpPr>
          <p:grpSpPr>
            <a:xfrm>
              <a:off x="1434905" y="1377461"/>
              <a:ext cx="8187397" cy="860474"/>
              <a:chOff x="1434905" y="1377461"/>
              <a:chExt cx="8187397" cy="860474"/>
            </a:xfrm>
          </p:grpSpPr>
          <p:cxnSp>
            <p:nvCxnSpPr>
              <p:cNvPr id="28" name="Straight Connector 27">
                <a:extLst>
                  <a:ext uri="{FF2B5EF4-FFF2-40B4-BE49-F238E27FC236}">
                    <a16:creationId xmlns:a16="http://schemas.microsoft.com/office/drawing/2014/main" id="{C0B4F8F8-E0F0-46BF-82FD-B3CD95961CDA}"/>
                  </a:ext>
                </a:extLst>
              </p:cNvPr>
              <p:cNvCxnSpPr>
                <a:stCxn id="20" idx="2"/>
              </p:cNvCxnSpPr>
              <p:nvPr/>
            </p:nvCxnSpPr>
            <p:spPr>
              <a:xfrm>
                <a:off x="5434818" y="1377461"/>
                <a:ext cx="9379" cy="5076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11D8800-C415-4BFF-B34E-0A8878E2AAB6}"/>
                  </a:ext>
                </a:extLst>
              </p:cNvPr>
              <p:cNvCxnSpPr/>
              <p:nvPr/>
            </p:nvCxnSpPr>
            <p:spPr>
              <a:xfrm flipH="1">
                <a:off x="1434905" y="1885071"/>
                <a:ext cx="399991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5A40D97-5119-4DEB-BB34-2F7CF58A3F50}"/>
                  </a:ext>
                </a:extLst>
              </p:cNvPr>
              <p:cNvCxnSpPr/>
              <p:nvPr/>
            </p:nvCxnSpPr>
            <p:spPr>
              <a:xfrm>
                <a:off x="4239064" y="1885071"/>
                <a:ext cx="0" cy="3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4F65800-719A-4569-A980-A1F6D15EAED7}"/>
                  </a:ext>
                </a:extLst>
              </p:cNvPr>
              <p:cNvCxnSpPr/>
              <p:nvPr/>
            </p:nvCxnSpPr>
            <p:spPr>
              <a:xfrm>
                <a:off x="5444197" y="1885071"/>
                <a:ext cx="4178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636DC1-8033-482A-B3D1-908AF34AAB41}"/>
                  </a:ext>
                </a:extLst>
              </p:cNvPr>
              <p:cNvCxnSpPr>
                <a:endCxn id="24" idx="0"/>
              </p:cNvCxnSpPr>
              <p:nvPr/>
            </p:nvCxnSpPr>
            <p:spPr>
              <a:xfrm flipH="1">
                <a:off x="6853309" y="1885071"/>
                <a:ext cx="11725" cy="3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F61069F-B16A-4C3A-89C1-21E7229296A9}"/>
                  </a:ext>
                </a:extLst>
              </p:cNvPr>
              <p:cNvCxnSpPr/>
              <p:nvPr/>
            </p:nvCxnSpPr>
            <p:spPr>
              <a:xfrm>
                <a:off x="9622302" y="1885071"/>
                <a:ext cx="0" cy="352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4481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anim calcmode="lin" valueType="num">
                                      <p:cBhvr>
                                        <p:cTn id="29" dur="500" fill="hold"/>
                                        <p:tgtEl>
                                          <p:spTgt spid="23"/>
                                        </p:tgtEl>
                                        <p:attrNameLst>
                                          <p:attrName>ppt_x</p:attrName>
                                        </p:attrNameLst>
                                      </p:cBhvr>
                                      <p:tavLst>
                                        <p:tav tm="0">
                                          <p:val>
                                            <p:strVal val="#ppt_x"/>
                                          </p:val>
                                        </p:tav>
                                        <p:tav tm="100000">
                                          <p:val>
                                            <p:strVal val="#ppt_x"/>
                                          </p:val>
                                        </p:tav>
                                      </p:tavLst>
                                    </p:anim>
                                    <p:anim calcmode="lin" valueType="num">
                                      <p:cBhvr>
                                        <p:cTn id="30"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Functional </a:t>
            </a:r>
            <a:r>
              <a:rPr lang="en-US" dirty="0" smtClean="0">
                <a:latin typeface="Arial" panose="020B0604020202020204" pitchFamily="34" charset="0"/>
                <a:cs typeface="Arial" panose="020B0604020202020204" pitchFamily="34" charset="0"/>
              </a:rPr>
              <a:t>Testing (</a:t>
            </a:r>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thử</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chức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năng</a:t>
            </a:r>
            <a:r>
              <a:rPr lang="en-US" dirty="0" smtClean="0">
                <a:latin typeface="Arial" panose="020B0604020202020204" pitchFamily="34" charset="0"/>
                <a:cs typeface="Arial" panose="020B0604020202020204" pitchFamily="34" charset="0"/>
              </a:rPr>
              <a:t>)</a:t>
            </a:r>
            <a:r>
              <a:rPr lang="en-US" dirty="0"/>
              <a:t/>
            </a:r>
            <a:br>
              <a:rPr lang="en-US" dirty="0"/>
            </a:br>
            <a:endParaRPr lang="en-US" dirty="0"/>
          </a:p>
        </p:txBody>
      </p:sp>
      <p:sp>
        <p:nvSpPr>
          <p:cNvPr id="30" name="Content Placeholder 2"/>
          <p:cNvSpPr>
            <a:spLocks noGrp="1"/>
          </p:cNvSpPr>
          <p:nvPr>
            <p:ph idx="1"/>
          </p:nvPr>
        </p:nvSpPr>
        <p:spPr>
          <a:xfrm>
            <a:off x="677334" y="1595813"/>
            <a:ext cx="4983878" cy="4468811"/>
          </a:xfrm>
        </p:spPr>
        <p:txBody>
          <a:bodyPr>
            <a:normAutofit/>
          </a:bodyPr>
          <a:lstStyle/>
          <a:p>
            <a:pPr marL="0" indent="0">
              <a:buNone/>
            </a:pPr>
            <a:endParaRPr lang="en-US" dirty="0"/>
          </a:p>
          <a:p>
            <a:r>
              <a:rPr lang="en-US" sz="2000" dirty="0"/>
              <a:t>Functionality testing can be done on: </a:t>
            </a:r>
            <a:endParaRPr lang="en-US" sz="2000" dirty="0" smtClean="0"/>
          </a:p>
          <a:p>
            <a:pPr lvl="1">
              <a:buFont typeface="Wingdings" panose="05000000000000000000" pitchFamily="2" charset="2"/>
              <a:buChar char="§"/>
            </a:pPr>
            <a:r>
              <a:rPr lang="en-US" sz="2000" dirty="0" smtClean="0"/>
              <a:t>Requirements-based </a:t>
            </a:r>
            <a:r>
              <a:rPr lang="en-US" sz="2000" dirty="0"/>
              <a:t>testing </a:t>
            </a:r>
            <a:endParaRPr lang="en-US" sz="2000" dirty="0" smtClean="0"/>
          </a:p>
          <a:p>
            <a:pPr lvl="1">
              <a:buFont typeface="Wingdings" panose="05000000000000000000" pitchFamily="2" charset="2"/>
              <a:buChar char="§"/>
            </a:pPr>
            <a:r>
              <a:rPr lang="en-US" sz="2000" dirty="0" smtClean="0"/>
              <a:t>Business-process-based </a:t>
            </a:r>
            <a:r>
              <a:rPr lang="en-US" sz="2000" dirty="0"/>
              <a:t>testing </a:t>
            </a:r>
            <a:endParaRPr lang="en-US" sz="2000" dirty="0" smtClean="0"/>
          </a:p>
          <a:p>
            <a:r>
              <a:rPr lang="en-US" sz="2000" dirty="0" smtClean="0"/>
              <a:t>Additional </a:t>
            </a:r>
            <a:r>
              <a:rPr lang="en-US" sz="2000" dirty="0"/>
              <a:t>functional testing: </a:t>
            </a:r>
            <a:endParaRPr lang="en-US" sz="2000" dirty="0" smtClean="0"/>
          </a:p>
          <a:p>
            <a:pPr lvl="1">
              <a:buFont typeface="Wingdings" panose="05000000000000000000" pitchFamily="2" charset="2"/>
              <a:buChar char="§"/>
            </a:pPr>
            <a:r>
              <a:rPr lang="en-US" sz="2000" dirty="0" smtClean="0"/>
              <a:t>Suitability </a:t>
            </a:r>
          </a:p>
          <a:p>
            <a:pPr lvl="1">
              <a:buFont typeface="Wingdings" panose="05000000000000000000" pitchFamily="2" charset="2"/>
              <a:buChar char="§"/>
            </a:pPr>
            <a:r>
              <a:rPr lang="en-US" sz="2000" dirty="0" smtClean="0"/>
              <a:t>Interoperability </a:t>
            </a:r>
          </a:p>
          <a:p>
            <a:pPr lvl="1">
              <a:buFont typeface="Wingdings" panose="05000000000000000000" pitchFamily="2" charset="2"/>
              <a:buChar char="§"/>
            </a:pPr>
            <a:r>
              <a:rPr lang="en-US" sz="2000" dirty="0" smtClean="0"/>
              <a:t>Security </a:t>
            </a:r>
          </a:p>
          <a:p>
            <a:pPr lvl="1">
              <a:buFont typeface="Wingdings" panose="05000000000000000000" pitchFamily="2" charset="2"/>
              <a:buChar char="§"/>
            </a:pPr>
            <a:r>
              <a:rPr lang="en-US" sz="2000" dirty="0" smtClean="0"/>
              <a:t>Accuracy </a:t>
            </a:r>
            <a:r>
              <a:rPr lang="en-US" sz="2000" dirty="0"/>
              <a:t>and compliance</a:t>
            </a:r>
          </a:p>
        </p:txBody>
      </p:sp>
      <p:pic>
        <p:nvPicPr>
          <p:cNvPr id="31" name="Picture 30">
            <a:extLst>
              <a:ext uri="{FF2B5EF4-FFF2-40B4-BE49-F238E27FC236}">
                <a16:creationId xmlns:a16="http://schemas.microsoft.com/office/drawing/2014/main" id="{1E8F5F6B-FB0E-4FEB-8968-C81929DEFFD8}"/>
              </a:ext>
            </a:extLst>
          </p:cNvPr>
          <p:cNvPicPr>
            <a:picLocks noChangeAspect="1"/>
          </p:cNvPicPr>
          <p:nvPr/>
        </p:nvPicPr>
        <p:blipFill>
          <a:blip r:embed="rId2"/>
          <a:stretch>
            <a:fillRect/>
          </a:stretch>
        </p:blipFill>
        <p:spPr>
          <a:xfrm>
            <a:off x="5661212" y="2348148"/>
            <a:ext cx="5852150" cy="3298728"/>
          </a:xfrm>
          <a:prstGeom prst="rect">
            <a:avLst/>
          </a:prstGeom>
        </p:spPr>
      </p:pic>
    </p:spTree>
    <p:extLst>
      <p:ext uri="{BB962C8B-B14F-4D97-AF65-F5344CB8AC3E}">
        <p14:creationId xmlns:p14="http://schemas.microsoft.com/office/powerpoint/2010/main" val="277302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948AA4-23DF-437F-A83B-B02DCD378BA7}"/>
              </a:ext>
            </a:extLst>
          </p:cNvPr>
          <p:cNvGrpSpPr/>
          <p:nvPr/>
        </p:nvGrpSpPr>
        <p:grpSpPr>
          <a:xfrm>
            <a:off x="1189164" y="1486509"/>
            <a:ext cx="5132199" cy="1290457"/>
            <a:chOff x="4621067" y="4540196"/>
            <a:chExt cx="5382885" cy="1571717"/>
          </a:xfrm>
        </p:grpSpPr>
        <p:grpSp>
          <p:nvGrpSpPr>
            <p:cNvPr id="22" name="Group 21">
              <a:extLst>
                <a:ext uri="{FF2B5EF4-FFF2-40B4-BE49-F238E27FC236}">
                  <a16:creationId xmlns:a16="http://schemas.microsoft.com/office/drawing/2014/main" id="{05E54A4E-1B4C-4520-A525-76B2C14D2CE9}"/>
                </a:ext>
              </a:extLst>
            </p:cNvPr>
            <p:cNvGrpSpPr/>
            <p:nvPr/>
          </p:nvGrpSpPr>
          <p:grpSpPr>
            <a:xfrm>
              <a:off x="4621067" y="4540196"/>
              <a:ext cx="5382885" cy="1571717"/>
              <a:chOff x="2094164" y="4423031"/>
              <a:chExt cx="5678796" cy="1270952"/>
            </a:xfrm>
          </p:grpSpPr>
          <p:sp>
            <p:nvSpPr>
              <p:cNvPr id="24" name="Rectangle: Top Corners Rounded 23">
                <a:extLst>
                  <a:ext uri="{FF2B5EF4-FFF2-40B4-BE49-F238E27FC236}">
                    <a16:creationId xmlns:a16="http://schemas.microsoft.com/office/drawing/2014/main" id="{4D807599-6CEE-450B-B987-A897E333A12B}"/>
                  </a:ext>
                </a:extLst>
              </p:cNvPr>
              <p:cNvSpPr/>
              <p:nvPr/>
            </p:nvSpPr>
            <p:spPr>
              <a:xfrm rot="16200000">
                <a:off x="3860370" y="2656825"/>
                <a:ext cx="1270951" cy="4803364"/>
              </a:xfrm>
              <a:prstGeom prst="round2Same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5FC197AE-1A03-4992-9A79-287A6F2CA618}"/>
                  </a:ext>
                </a:extLst>
              </p:cNvPr>
              <p:cNvSpPr/>
              <p:nvPr/>
            </p:nvSpPr>
            <p:spPr>
              <a:xfrm>
                <a:off x="6897528" y="4423032"/>
                <a:ext cx="875432" cy="1270951"/>
              </a:xfrm>
              <a:custGeom>
                <a:avLst/>
                <a:gdLst>
                  <a:gd name="connsiteX0" fmla="*/ 0 w 657053"/>
                  <a:gd name="connsiteY0" fmla="*/ 0 h 1270951"/>
                  <a:gd name="connsiteX1" fmla="*/ 445224 w 657053"/>
                  <a:gd name="connsiteY1" fmla="*/ 0 h 1270951"/>
                  <a:gd name="connsiteX2" fmla="*/ 657053 w 657053"/>
                  <a:gd name="connsiteY2" fmla="*/ 211829 h 1270951"/>
                  <a:gd name="connsiteX3" fmla="*/ 657053 w 657053"/>
                  <a:gd name="connsiteY3" fmla="*/ 1059122 h 1270951"/>
                  <a:gd name="connsiteX4" fmla="*/ 445224 w 657053"/>
                  <a:gd name="connsiteY4" fmla="*/ 1270951 h 1270951"/>
                  <a:gd name="connsiteX5" fmla="*/ 0 w 657053"/>
                  <a:gd name="connsiteY5" fmla="*/ 1270951 h 1270951"/>
                  <a:gd name="connsiteX6" fmla="*/ 0 w 657053"/>
                  <a:gd name="connsiteY6" fmla="*/ 0 h 127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053" h="1270951">
                    <a:moveTo>
                      <a:pt x="0" y="0"/>
                    </a:moveTo>
                    <a:lnTo>
                      <a:pt x="445224" y="0"/>
                    </a:lnTo>
                    <a:cubicBezTo>
                      <a:pt x="562214" y="0"/>
                      <a:pt x="657053" y="94839"/>
                      <a:pt x="657053" y="211829"/>
                    </a:cubicBezTo>
                    <a:lnTo>
                      <a:pt x="657053" y="1059122"/>
                    </a:lnTo>
                    <a:cubicBezTo>
                      <a:pt x="657053" y="1176112"/>
                      <a:pt x="562214" y="1270951"/>
                      <a:pt x="445224" y="1270951"/>
                    </a:cubicBezTo>
                    <a:lnTo>
                      <a:pt x="0" y="127095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Century Gothic" panose="020B0502020202020204" pitchFamily="34" charset="0"/>
                  </a:rPr>
                  <a:t>01</a:t>
                </a:r>
                <a:endParaRPr lang="en-GB" sz="4000" b="1" dirty="0">
                  <a:latin typeface="Century Gothic" panose="020B0502020202020204" pitchFamily="34" charset="0"/>
                </a:endParaRPr>
              </a:p>
            </p:txBody>
          </p:sp>
        </p:grpSp>
        <p:sp>
          <p:nvSpPr>
            <p:cNvPr id="23" name="TextBox 22">
              <a:extLst>
                <a:ext uri="{FF2B5EF4-FFF2-40B4-BE49-F238E27FC236}">
                  <a16:creationId xmlns:a16="http://schemas.microsoft.com/office/drawing/2014/main" id="{C928F365-BE63-4115-84CF-C7B66564A3C5}"/>
                </a:ext>
              </a:extLst>
            </p:cNvPr>
            <p:cNvSpPr txBox="1"/>
            <p:nvPr/>
          </p:nvSpPr>
          <p:spPr>
            <a:xfrm>
              <a:off x="5257076" y="5049621"/>
              <a:ext cx="3836537" cy="637258"/>
            </a:xfrm>
            <a:prstGeom prst="rect">
              <a:avLst/>
            </a:prstGeom>
            <a:noFill/>
          </p:spPr>
          <p:txBody>
            <a:bodyPr wrap="square" rtlCol="0">
              <a:spAutoFit/>
            </a:bodyPr>
            <a:lstStyle/>
            <a:p>
              <a:r>
                <a:rPr lang="en-US" sz="2800" dirty="0"/>
                <a:t>Requirements-based</a:t>
              </a:r>
              <a:endParaRPr lang="en-GB" sz="2800" dirty="0"/>
            </a:p>
          </p:txBody>
        </p:sp>
      </p:grpSp>
      <p:grpSp>
        <p:nvGrpSpPr>
          <p:cNvPr id="27" name="Group 26">
            <a:extLst>
              <a:ext uri="{FF2B5EF4-FFF2-40B4-BE49-F238E27FC236}">
                <a16:creationId xmlns:a16="http://schemas.microsoft.com/office/drawing/2014/main" id="{F1035D88-16CC-47D2-B610-3F82848F975D}"/>
              </a:ext>
            </a:extLst>
          </p:cNvPr>
          <p:cNvGrpSpPr/>
          <p:nvPr/>
        </p:nvGrpSpPr>
        <p:grpSpPr>
          <a:xfrm>
            <a:off x="1189164" y="1328996"/>
            <a:ext cx="4917130" cy="1605485"/>
            <a:chOff x="1006284" y="414596"/>
            <a:chExt cx="4917130" cy="1605485"/>
          </a:xfrm>
          <a:effectLst>
            <a:outerShdw blurRad="127000" dist="38100" dir="1800000" sx="101000" sy="101000" algn="tl" rotWithShape="0">
              <a:prstClr val="black">
                <a:alpha val="51000"/>
              </a:prstClr>
            </a:outerShdw>
          </a:effectLst>
        </p:grpSpPr>
        <p:sp>
          <p:nvSpPr>
            <p:cNvPr id="28" name="Freeform: Shape 27">
              <a:extLst>
                <a:ext uri="{FF2B5EF4-FFF2-40B4-BE49-F238E27FC236}">
                  <a16:creationId xmlns:a16="http://schemas.microsoft.com/office/drawing/2014/main" id="{30C5DD6F-9B1D-41D7-9A4E-9E1AEE76C9E3}"/>
                </a:ext>
              </a:extLst>
            </p:cNvPr>
            <p:cNvSpPr/>
            <p:nvPr/>
          </p:nvSpPr>
          <p:spPr>
            <a:xfrm>
              <a:off x="1006284" y="414596"/>
              <a:ext cx="4917130" cy="1605485"/>
            </a:xfrm>
            <a:custGeom>
              <a:avLst/>
              <a:gdLst>
                <a:gd name="connsiteX0" fmla="*/ 367280 w 5101531"/>
                <a:gd name="connsiteY0" fmla="*/ 0 h 1579050"/>
                <a:gd name="connsiteX1" fmla="*/ 5101531 w 5101531"/>
                <a:gd name="connsiteY1" fmla="*/ 0 h 1579050"/>
                <a:gd name="connsiteX2" fmla="*/ 5101531 w 5101531"/>
                <a:gd name="connsiteY2" fmla="*/ 269323 h 1579050"/>
                <a:gd name="connsiteX3" fmla="*/ 4682746 w 5101531"/>
                <a:gd name="connsiteY3" fmla="*/ 421686 h 1579050"/>
                <a:gd name="connsiteX4" fmla="*/ 4682745 w 5101531"/>
                <a:gd name="connsiteY4" fmla="*/ 421687 h 1579050"/>
                <a:gd name="connsiteX5" fmla="*/ 4682745 w 5101531"/>
                <a:gd name="connsiteY5" fmla="*/ 421687 h 1579050"/>
                <a:gd name="connsiteX6" fmla="*/ 4509279 w 5101531"/>
                <a:gd name="connsiteY6" fmla="*/ 789525 h 1579050"/>
                <a:gd name="connsiteX7" fmla="*/ 5101530 w 5101531"/>
                <a:gd name="connsiteY7" fmla="*/ 1309726 h 1579050"/>
                <a:gd name="connsiteX8" fmla="*/ 5101531 w 5101531"/>
                <a:gd name="connsiteY8" fmla="*/ 1309726 h 1579050"/>
                <a:gd name="connsiteX9" fmla="*/ 5101531 w 5101531"/>
                <a:gd name="connsiteY9" fmla="*/ 1579050 h 1579050"/>
                <a:gd name="connsiteX10" fmla="*/ 367280 w 5101531"/>
                <a:gd name="connsiteY10" fmla="*/ 1579050 h 1579050"/>
                <a:gd name="connsiteX11" fmla="*/ 0 w 5101531"/>
                <a:gd name="connsiteY11" fmla="*/ 1209584 h 1579050"/>
                <a:gd name="connsiteX12" fmla="*/ 0 w 5101531"/>
                <a:gd name="connsiteY12" fmla="*/ 369466 h 1579050"/>
                <a:gd name="connsiteX13" fmla="*/ 367280 w 5101531"/>
                <a:gd name="connsiteY13" fmla="*/ 0 h 15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1531" h="1579050">
                  <a:moveTo>
                    <a:pt x="367280" y="0"/>
                  </a:moveTo>
                  <a:lnTo>
                    <a:pt x="5101531" y="0"/>
                  </a:lnTo>
                  <a:lnTo>
                    <a:pt x="5101531" y="269323"/>
                  </a:lnTo>
                  <a:cubicBezTo>
                    <a:pt x="4937986" y="269323"/>
                    <a:pt x="4789923" y="327549"/>
                    <a:pt x="4682746" y="421686"/>
                  </a:cubicBezTo>
                  <a:lnTo>
                    <a:pt x="4682745" y="421687"/>
                  </a:lnTo>
                  <a:lnTo>
                    <a:pt x="4682745" y="421687"/>
                  </a:lnTo>
                  <a:cubicBezTo>
                    <a:pt x="4575569" y="515825"/>
                    <a:pt x="4509279" y="645876"/>
                    <a:pt x="4509279" y="789525"/>
                  </a:cubicBezTo>
                  <a:cubicBezTo>
                    <a:pt x="4509279" y="1076824"/>
                    <a:pt x="4774439" y="1309726"/>
                    <a:pt x="5101530" y="1309726"/>
                  </a:cubicBezTo>
                  <a:lnTo>
                    <a:pt x="5101531" y="1309726"/>
                  </a:lnTo>
                  <a:lnTo>
                    <a:pt x="5101531" y="1579050"/>
                  </a:lnTo>
                  <a:lnTo>
                    <a:pt x="367280" y="1579050"/>
                  </a:lnTo>
                  <a:cubicBezTo>
                    <a:pt x="164436" y="1579050"/>
                    <a:pt x="0" y="1413635"/>
                    <a:pt x="0" y="1209584"/>
                  </a:cubicBezTo>
                  <a:lnTo>
                    <a:pt x="0" y="369466"/>
                  </a:lnTo>
                  <a:cubicBezTo>
                    <a:pt x="0" y="165415"/>
                    <a:pt x="164436" y="0"/>
                    <a:pt x="367280" y="0"/>
                  </a:cubicBezTo>
                  <a:close/>
                </a:path>
              </a:pathLst>
            </a:custGeom>
            <a:gradFill flip="none" rotWithShape="1">
              <a:gsLst>
                <a:gs pos="23000">
                  <a:srgbClr val="7BB4DE"/>
                </a:gs>
                <a:gs pos="100000">
                  <a:srgbClr val="0070C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Freeform: Shape 28">
              <a:extLst>
                <a:ext uri="{FF2B5EF4-FFF2-40B4-BE49-F238E27FC236}">
                  <a16:creationId xmlns:a16="http://schemas.microsoft.com/office/drawing/2014/main" id="{72AFFA43-49B6-4462-92AD-25AA8E88631B}"/>
                </a:ext>
              </a:extLst>
            </p:cNvPr>
            <p:cNvSpPr/>
            <p:nvPr/>
          </p:nvSpPr>
          <p:spPr>
            <a:xfrm>
              <a:off x="1160269" y="637221"/>
              <a:ext cx="4763145" cy="1160236"/>
            </a:xfrm>
            <a:custGeom>
              <a:avLst/>
              <a:gdLst>
                <a:gd name="connsiteX0" fmla="*/ 355778 w 4941771"/>
                <a:gd name="connsiteY0" fmla="*/ 0 h 1141132"/>
                <a:gd name="connsiteX1" fmla="*/ 4941771 w 4941771"/>
                <a:gd name="connsiteY1" fmla="*/ 0 h 1141132"/>
                <a:gd name="connsiteX2" fmla="*/ 4941771 w 4941771"/>
                <a:gd name="connsiteY2" fmla="*/ 50365 h 1141132"/>
                <a:gd name="connsiteX3" fmla="*/ 4349520 w 4941771"/>
                <a:gd name="connsiteY3" fmla="*/ 570566 h 1141132"/>
                <a:gd name="connsiteX4" fmla="*/ 4941771 w 4941771"/>
                <a:gd name="connsiteY4" fmla="*/ 1090767 h 1141132"/>
                <a:gd name="connsiteX5" fmla="*/ 4941771 w 4941771"/>
                <a:gd name="connsiteY5" fmla="*/ 1141132 h 1141132"/>
                <a:gd name="connsiteX6" fmla="*/ 355778 w 4941771"/>
                <a:gd name="connsiteY6" fmla="*/ 1141132 h 1141132"/>
                <a:gd name="connsiteX7" fmla="*/ 0 w 4941771"/>
                <a:gd name="connsiteY7" fmla="*/ 874130 h 1141132"/>
                <a:gd name="connsiteX8" fmla="*/ 0 w 4941771"/>
                <a:gd name="connsiteY8" fmla="*/ 267003 h 1141132"/>
                <a:gd name="connsiteX9" fmla="*/ 355778 w 4941771"/>
                <a:gd name="connsiteY9" fmla="*/ 0 h 114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1771" h="1141132">
                  <a:moveTo>
                    <a:pt x="355778" y="0"/>
                  </a:moveTo>
                  <a:lnTo>
                    <a:pt x="4941771" y="0"/>
                  </a:lnTo>
                  <a:lnTo>
                    <a:pt x="4941771" y="50365"/>
                  </a:lnTo>
                  <a:cubicBezTo>
                    <a:pt x="4614680" y="50365"/>
                    <a:pt x="4349520" y="283267"/>
                    <a:pt x="4349520" y="570566"/>
                  </a:cubicBezTo>
                  <a:cubicBezTo>
                    <a:pt x="4349520" y="857865"/>
                    <a:pt x="4614680" y="1090767"/>
                    <a:pt x="4941771" y="1090767"/>
                  </a:cubicBezTo>
                  <a:lnTo>
                    <a:pt x="4941771" y="1141132"/>
                  </a:lnTo>
                  <a:lnTo>
                    <a:pt x="355778" y="1141132"/>
                  </a:lnTo>
                  <a:cubicBezTo>
                    <a:pt x="159287" y="1141132"/>
                    <a:pt x="0" y="1021592"/>
                    <a:pt x="0" y="874130"/>
                  </a:cubicBezTo>
                  <a:lnTo>
                    <a:pt x="0" y="267003"/>
                  </a:lnTo>
                  <a:cubicBezTo>
                    <a:pt x="0" y="119541"/>
                    <a:pt x="159287" y="0"/>
                    <a:pt x="355778" y="0"/>
                  </a:cubicBezTo>
                  <a:close/>
                </a:path>
              </a:pathLst>
            </a:cu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Functional Testing</a:t>
              </a:r>
              <a:endParaRPr lang="en-GB" sz="3200" dirty="0">
                <a:ln w="0"/>
                <a:solidFill>
                  <a:schemeClr val="tx1"/>
                </a:solidFill>
                <a:effectLst>
                  <a:outerShdw blurRad="38100" dist="19050" dir="2700000" algn="tl" rotWithShape="0">
                    <a:schemeClr val="dk1">
                      <a:alpha val="40000"/>
                    </a:schemeClr>
                  </a:outerShdw>
                </a:effectLst>
              </a:endParaRPr>
            </a:p>
          </p:txBody>
        </p:sp>
      </p:grpSp>
      <p:grpSp>
        <p:nvGrpSpPr>
          <p:cNvPr id="16" name="Group 15">
            <a:extLst>
              <a:ext uri="{FF2B5EF4-FFF2-40B4-BE49-F238E27FC236}">
                <a16:creationId xmlns:a16="http://schemas.microsoft.com/office/drawing/2014/main" id="{B4CB9285-4FA2-4DA5-A46E-0AA8B33B65BD}"/>
              </a:ext>
            </a:extLst>
          </p:cNvPr>
          <p:cNvGrpSpPr/>
          <p:nvPr/>
        </p:nvGrpSpPr>
        <p:grpSpPr>
          <a:xfrm>
            <a:off x="1197328" y="3773816"/>
            <a:ext cx="5132199" cy="1290457"/>
            <a:chOff x="4621067" y="4540196"/>
            <a:chExt cx="5382885" cy="1571717"/>
          </a:xfrm>
        </p:grpSpPr>
        <p:grpSp>
          <p:nvGrpSpPr>
            <p:cNvPr id="17" name="Group 16">
              <a:extLst>
                <a:ext uri="{FF2B5EF4-FFF2-40B4-BE49-F238E27FC236}">
                  <a16:creationId xmlns:a16="http://schemas.microsoft.com/office/drawing/2014/main" id="{1B153634-5B54-47F8-8D9B-9619B319B6B4}"/>
                </a:ext>
              </a:extLst>
            </p:cNvPr>
            <p:cNvGrpSpPr/>
            <p:nvPr/>
          </p:nvGrpSpPr>
          <p:grpSpPr>
            <a:xfrm>
              <a:off x="4621067" y="4540196"/>
              <a:ext cx="5382885" cy="1571717"/>
              <a:chOff x="2094164" y="4423031"/>
              <a:chExt cx="5678796" cy="1270952"/>
            </a:xfrm>
          </p:grpSpPr>
          <p:sp>
            <p:nvSpPr>
              <p:cNvPr id="19" name="Rectangle: Top Corners Rounded 18">
                <a:extLst>
                  <a:ext uri="{FF2B5EF4-FFF2-40B4-BE49-F238E27FC236}">
                    <a16:creationId xmlns:a16="http://schemas.microsoft.com/office/drawing/2014/main" id="{22498762-3196-439E-967E-D42E4C54FDE0}"/>
                  </a:ext>
                </a:extLst>
              </p:cNvPr>
              <p:cNvSpPr/>
              <p:nvPr/>
            </p:nvSpPr>
            <p:spPr>
              <a:xfrm rot="16200000">
                <a:off x="3860370" y="2656825"/>
                <a:ext cx="1270951" cy="4803364"/>
              </a:xfrm>
              <a:prstGeom prst="round2Same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6D3A4DB5-D37D-42D2-92F4-358A4AF27BC4}"/>
                  </a:ext>
                </a:extLst>
              </p:cNvPr>
              <p:cNvSpPr/>
              <p:nvPr/>
            </p:nvSpPr>
            <p:spPr>
              <a:xfrm>
                <a:off x="6812577" y="4423032"/>
                <a:ext cx="960383" cy="1270951"/>
              </a:xfrm>
              <a:custGeom>
                <a:avLst/>
                <a:gdLst>
                  <a:gd name="connsiteX0" fmla="*/ 0 w 657053"/>
                  <a:gd name="connsiteY0" fmla="*/ 0 h 1270951"/>
                  <a:gd name="connsiteX1" fmla="*/ 445224 w 657053"/>
                  <a:gd name="connsiteY1" fmla="*/ 0 h 1270951"/>
                  <a:gd name="connsiteX2" fmla="*/ 657053 w 657053"/>
                  <a:gd name="connsiteY2" fmla="*/ 211829 h 1270951"/>
                  <a:gd name="connsiteX3" fmla="*/ 657053 w 657053"/>
                  <a:gd name="connsiteY3" fmla="*/ 1059122 h 1270951"/>
                  <a:gd name="connsiteX4" fmla="*/ 445224 w 657053"/>
                  <a:gd name="connsiteY4" fmla="*/ 1270951 h 1270951"/>
                  <a:gd name="connsiteX5" fmla="*/ 0 w 657053"/>
                  <a:gd name="connsiteY5" fmla="*/ 1270951 h 1270951"/>
                  <a:gd name="connsiteX6" fmla="*/ 0 w 657053"/>
                  <a:gd name="connsiteY6" fmla="*/ 0 h 127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053" h="1270951">
                    <a:moveTo>
                      <a:pt x="0" y="0"/>
                    </a:moveTo>
                    <a:lnTo>
                      <a:pt x="445224" y="0"/>
                    </a:lnTo>
                    <a:cubicBezTo>
                      <a:pt x="562214" y="0"/>
                      <a:pt x="657053" y="94839"/>
                      <a:pt x="657053" y="211829"/>
                    </a:cubicBezTo>
                    <a:lnTo>
                      <a:pt x="657053" y="1059122"/>
                    </a:lnTo>
                    <a:cubicBezTo>
                      <a:pt x="657053" y="1176112"/>
                      <a:pt x="562214" y="1270951"/>
                      <a:pt x="445224" y="1270951"/>
                    </a:cubicBezTo>
                    <a:lnTo>
                      <a:pt x="0" y="127095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Century Gothic" panose="020B0502020202020204" pitchFamily="34" charset="0"/>
                  </a:rPr>
                  <a:t>02</a:t>
                </a:r>
                <a:endParaRPr lang="en-GB" sz="4000" b="1" dirty="0">
                  <a:latin typeface="Century Gothic" panose="020B0502020202020204" pitchFamily="34" charset="0"/>
                </a:endParaRPr>
              </a:p>
            </p:txBody>
          </p:sp>
        </p:grpSp>
        <p:sp>
          <p:nvSpPr>
            <p:cNvPr id="18" name="TextBox 17">
              <a:extLst>
                <a:ext uri="{FF2B5EF4-FFF2-40B4-BE49-F238E27FC236}">
                  <a16:creationId xmlns:a16="http://schemas.microsoft.com/office/drawing/2014/main" id="{3A458A5F-722F-4633-8C42-1F336A90558A}"/>
                </a:ext>
              </a:extLst>
            </p:cNvPr>
            <p:cNvSpPr txBox="1"/>
            <p:nvPr/>
          </p:nvSpPr>
          <p:spPr>
            <a:xfrm>
              <a:off x="5087964" y="5049621"/>
              <a:ext cx="4578062" cy="637258"/>
            </a:xfrm>
            <a:prstGeom prst="rect">
              <a:avLst/>
            </a:prstGeom>
            <a:noFill/>
          </p:spPr>
          <p:txBody>
            <a:bodyPr wrap="square" rtlCol="0">
              <a:spAutoFit/>
            </a:bodyPr>
            <a:lstStyle/>
            <a:p>
              <a:r>
                <a:rPr lang="en-GB" sz="2800" i="0" dirty="0">
                  <a:solidFill>
                    <a:srgbClr val="292B2C"/>
                  </a:solidFill>
                  <a:effectLst/>
                  <a:latin typeface="+mj-lt"/>
                </a:rPr>
                <a:t>Business-process-based</a:t>
              </a:r>
              <a:endParaRPr lang="en-GB" sz="2800" dirty="0">
                <a:latin typeface="+mj-lt"/>
              </a:endParaRPr>
            </a:p>
          </p:txBody>
        </p:sp>
      </p:grpSp>
      <p:grpSp>
        <p:nvGrpSpPr>
          <p:cNvPr id="32" name="Group 31">
            <a:extLst>
              <a:ext uri="{FF2B5EF4-FFF2-40B4-BE49-F238E27FC236}">
                <a16:creationId xmlns:a16="http://schemas.microsoft.com/office/drawing/2014/main" id="{934B3A51-0129-4574-A2BE-8F9DC03D49AF}"/>
              </a:ext>
            </a:extLst>
          </p:cNvPr>
          <p:cNvGrpSpPr/>
          <p:nvPr/>
        </p:nvGrpSpPr>
        <p:grpSpPr>
          <a:xfrm>
            <a:off x="1189163" y="3622040"/>
            <a:ext cx="4943531" cy="1783500"/>
            <a:chOff x="1006283" y="2707640"/>
            <a:chExt cx="4943531" cy="1783500"/>
          </a:xfrm>
          <a:effectLst>
            <a:outerShdw blurRad="127000" dist="38100" dir="2700000" sx="101000" sy="101000" algn="tl" rotWithShape="0">
              <a:prstClr val="black">
                <a:alpha val="67000"/>
              </a:prstClr>
            </a:outerShdw>
          </a:effectLst>
        </p:grpSpPr>
        <p:sp>
          <p:nvSpPr>
            <p:cNvPr id="33" name="Freeform: Shape 32">
              <a:extLst>
                <a:ext uri="{FF2B5EF4-FFF2-40B4-BE49-F238E27FC236}">
                  <a16:creationId xmlns:a16="http://schemas.microsoft.com/office/drawing/2014/main" id="{F326F80D-61FA-4BA4-9D27-55DEDD41F815}"/>
                </a:ext>
              </a:extLst>
            </p:cNvPr>
            <p:cNvSpPr/>
            <p:nvPr/>
          </p:nvSpPr>
          <p:spPr>
            <a:xfrm>
              <a:off x="1006283" y="2707640"/>
              <a:ext cx="4917130" cy="1605485"/>
            </a:xfrm>
            <a:custGeom>
              <a:avLst/>
              <a:gdLst>
                <a:gd name="connsiteX0" fmla="*/ 367280 w 5101531"/>
                <a:gd name="connsiteY0" fmla="*/ 0 h 1579050"/>
                <a:gd name="connsiteX1" fmla="*/ 5101531 w 5101531"/>
                <a:gd name="connsiteY1" fmla="*/ 0 h 1579050"/>
                <a:gd name="connsiteX2" fmla="*/ 5101531 w 5101531"/>
                <a:gd name="connsiteY2" fmla="*/ 269323 h 1579050"/>
                <a:gd name="connsiteX3" fmla="*/ 4682746 w 5101531"/>
                <a:gd name="connsiteY3" fmla="*/ 421686 h 1579050"/>
                <a:gd name="connsiteX4" fmla="*/ 4682745 w 5101531"/>
                <a:gd name="connsiteY4" fmla="*/ 421687 h 1579050"/>
                <a:gd name="connsiteX5" fmla="*/ 4682745 w 5101531"/>
                <a:gd name="connsiteY5" fmla="*/ 421687 h 1579050"/>
                <a:gd name="connsiteX6" fmla="*/ 4509279 w 5101531"/>
                <a:gd name="connsiteY6" fmla="*/ 789525 h 1579050"/>
                <a:gd name="connsiteX7" fmla="*/ 5101530 w 5101531"/>
                <a:gd name="connsiteY7" fmla="*/ 1309726 h 1579050"/>
                <a:gd name="connsiteX8" fmla="*/ 5101531 w 5101531"/>
                <a:gd name="connsiteY8" fmla="*/ 1309726 h 1579050"/>
                <a:gd name="connsiteX9" fmla="*/ 5101531 w 5101531"/>
                <a:gd name="connsiteY9" fmla="*/ 1579050 h 1579050"/>
                <a:gd name="connsiteX10" fmla="*/ 367280 w 5101531"/>
                <a:gd name="connsiteY10" fmla="*/ 1579050 h 1579050"/>
                <a:gd name="connsiteX11" fmla="*/ 0 w 5101531"/>
                <a:gd name="connsiteY11" fmla="*/ 1209584 h 1579050"/>
                <a:gd name="connsiteX12" fmla="*/ 0 w 5101531"/>
                <a:gd name="connsiteY12" fmla="*/ 369466 h 1579050"/>
                <a:gd name="connsiteX13" fmla="*/ 367280 w 5101531"/>
                <a:gd name="connsiteY13" fmla="*/ 0 h 15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1531" h="1579050">
                  <a:moveTo>
                    <a:pt x="367280" y="0"/>
                  </a:moveTo>
                  <a:lnTo>
                    <a:pt x="5101531" y="0"/>
                  </a:lnTo>
                  <a:lnTo>
                    <a:pt x="5101531" y="269323"/>
                  </a:lnTo>
                  <a:cubicBezTo>
                    <a:pt x="4937986" y="269323"/>
                    <a:pt x="4789923" y="327549"/>
                    <a:pt x="4682746" y="421686"/>
                  </a:cubicBezTo>
                  <a:lnTo>
                    <a:pt x="4682745" y="421687"/>
                  </a:lnTo>
                  <a:lnTo>
                    <a:pt x="4682745" y="421687"/>
                  </a:lnTo>
                  <a:cubicBezTo>
                    <a:pt x="4575569" y="515825"/>
                    <a:pt x="4509279" y="645876"/>
                    <a:pt x="4509279" y="789525"/>
                  </a:cubicBezTo>
                  <a:cubicBezTo>
                    <a:pt x="4509279" y="1076824"/>
                    <a:pt x="4774439" y="1309726"/>
                    <a:pt x="5101530" y="1309726"/>
                  </a:cubicBezTo>
                  <a:lnTo>
                    <a:pt x="5101531" y="1309726"/>
                  </a:lnTo>
                  <a:lnTo>
                    <a:pt x="5101531" y="1579050"/>
                  </a:lnTo>
                  <a:lnTo>
                    <a:pt x="367280" y="1579050"/>
                  </a:lnTo>
                  <a:cubicBezTo>
                    <a:pt x="164436" y="1579050"/>
                    <a:pt x="0" y="1413635"/>
                    <a:pt x="0" y="1209584"/>
                  </a:cubicBezTo>
                  <a:lnTo>
                    <a:pt x="0" y="369466"/>
                  </a:lnTo>
                  <a:cubicBezTo>
                    <a:pt x="0" y="165415"/>
                    <a:pt x="164436" y="0"/>
                    <a:pt x="367280" y="0"/>
                  </a:cubicBezTo>
                  <a:close/>
                </a:path>
              </a:pathLst>
            </a:custGeom>
            <a:gradFill flip="none" rotWithShape="1">
              <a:gsLst>
                <a:gs pos="25000">
                  <a:schemeClr val="accent4">
                    <a:lumMod val="40000"/>
                    <a:lumOff val="60000"/>
                  </a:schemeClr>
                </a:gs>
                <a:gs pos="86000">
                  <a:srgbClr val="FFC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sp>
          <p:nvSpPr>
            <p:cNvPr id="34" name="Freeform: Shape 33">
              <a:extLst>
                <a:ext uri="{FF2B5EF4-FFF2-40B4-BE49-F238E27FC236}">
                  <a16:creationId xmlns:a16="http://schemas.microsoft.com/office/drawing/2014/main" id="{39767A35-3D73-49C6-AD6D-49B3C15667AF}"/>
                </a:ext>
              </a:extLst>
            </p:cNvPr>
            <p:cNvSpPr/>
            <p:nvPr/>
          </p:nvSpPr>
          <p:spPr>
            <a:xfrm>
              <a:off x="1186669" y="2930265"/>
              <a:ext cx="4763145" cy="1160236"/>
            </a:xfrm>
            <a:custGeom>
              <a:avLst/>
              <a:gdLst>
                <a:gd name="connsiteX0" fmla="*/ 355778 w 4941771"/>
                <a:gd name="connsiteY0" fmla="*/ 0 h 1141132"/>
                <a:gd name="connsiteX1" fmla="*/ 4941771 w 4941771"/>
                <a:gd name="connsiteY1" fmla="*/ 0 h 1141132"/>
                <a:gd name="connsiteX2" fmla="*/ 4941771 w 4941771"/>
                <a:gd name="connsiteY2" fmla="*/ 50365 h 1141132"/>
                <a:gd name="connsiteX3" fmla="*/ 4349520 w 4941771"/>
                <a:gd name="connsiteY3" fmla="*/ 570566 h 1141132"/>
                <a:gd name="connsiteX4" fmla="*/ 4941771 w 4941771"/>
                <a:gd name="connsiteY4" fmla="*/ 1090767 h 1141132"/>
                <a:gd name="connsiteX5" fmla="*/ 4941771 w 4941771"/>
                <a:gd name="connsiteY5" fmla="*/ 1141132 h 1141132"/>
                <a:gd name="connsiteX6" fmla="*/ 355778 w 4941771"/>
                <a:gd name="connsiteY6" fmla="*/ 1141132 h 1141132"/>
                <a:gd name="connsiteX7" fmla="*/ 0 w 4941771"/>
                <a:gd name="connsiteY7" fmla="*/ 874130 h 1141132"/>
                <a:gd name="connsiteX8" fmla="*/ 0 w 4941771"/>
                <a:gd name="connsiteY8" fmla="*/ 267003 h 1141132"/>
                <a:gd name="connsiteX9" fmla="*/ 355778 w 4941771"/>
                <a:gd name="connsiteY9" fmla="*/ 0 h 114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1771" h="1141132">
                  <a:moveTo>
                    <a:pt x="355778" y="0"/>
                  </a:moveTo>
                  <a:lnTo>
                    <a:pt x="4941771" y="0"/>
                  </a:lnTo>
                  <a:lnTo>
                    <a:pt x="4941771" y="50365"/>
                  </a:lnTo>
                  <a:cubicBezTo>
                    <a:pt x="4614680" y="50365"/>
                    <a:pt x="4349520" y="283267"/>
                    <a:pt x="4349520" y="570566"/>
                  </a:cubicBezTo>
                  <a:cubicBezTo>
                    <a:pt x="4349520" y="857865"/>
                    <a:pt x="4614680" y="1090767"/>
                    <a:pt x="4941771" y="1090767"/>
                  </a:cubicBezTo>
                  <a:lnTo>
                    <a:pt x="4941771" y="1141132"/>
                  </a:lnTo>
                  <a:lnTo>
                    <a:pt x="355778" y="1141132"/>
                  </a:lnTo>
                  <a:cubicBezTo>
                    <a:pt x="159287" y="1141132"/>
                    <a:pt x="0" y="1021592"/>
                    <a:pt x="0" y="874130"/>
                  </a:cubicBezTo>
                  <a:lnTo>
                    <a:pt x="0" y="267003"/>
                  </a:lnTo>
                  <a:cubicBezTo>
                    <a:pt x="0" y="119541"/>
                    <a:pt x="159287" y="0"/>
                    <a:pt x="355778" y="0"/>
                  </a:cubicBezTo>
                  <a:close/>
                </a:path>
              </a:pathLst>
            </a:cu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35" name="TextBox 34">
              <a:extLst>
                <a:ext uri="{FF2B5EF4-FFF2-40B4-BE49-F238E27FC236}">
                  <a16:creationId xmlns:a16="http://schemas.microsoft.com/office/drawing/2014/main" id="{B329543F-1A5E-45C4-809D-50E6C5B5193C}"/>
                </a:ext>
              </a:extLst>
            </p:cNvPr>
            <p:cNvSpPr txBox="1"/>
            <p:nvPr/>
          </p:nvSpPr>
          <p:spPr>
            <a:xfrm>
              <a:off x="1505768" y="3167701"/>
              <a:ext cx="4241136" cy="1323439"/>
            </a:xfrm>
            <a:prstGeom prst="rect">
              <a:avLst/>
            </a:prstGeom>
            <a:noFill/>
          </p:spPr>
          <p:txBody>
            <a:bodyPr wrap="square" rtlCol="0">
              <a:spAutoFit/>
            </a:bodyPr>
            <a:lstStyle/>
            <a:p>
              <a:r>
                <a:rPr lang="en-US" sz="4000" dirty="0"/>
                <a:t>  </a:t>
              </a:r>
              <a:r>
                <a:rPr lang="en-US" sz="3200" dirty="0">
                  <a:ln w="0"/>
                  <a:solidFill>
                    <a:schemeClr val="tx1"/>
                  </a:solidFill>
                  <a:effectLst>
                    <a:outerShdw blurRad="38100" dist="19050" dir="2700000" algn="tl" rotWithShape="0">
                      <a:schemeClr val="dk1">
                        <a:alpha val="40000"/>
                      </a:schemeClr>
                    </a:outerShdw>
                  </a:effectLst>
                </a:rPr>
                <a:t>Functional Testing</a:t>
              </a:r>
              <a:endParaRPr lang="en-GB" sz="3200" dirty="0">
                <a:ln w="0"/>
                <a:solidFill>
                  <a:schemeClr val="tx1"/>
                </a:solidFill>
                <a:effectLst>
                  <a:outerShdw blurRad="38100" dist="19050" dir="2700000" algn="tl" rotWithShape="0">
                    <a:schemeClr val="dk1">
                      <a:alpha val="40000"/>
                    </a:schemeClr>
                  </a:outerShdw>
                </a:effectLst>
              </a:endParaRPr>
            </a:p>
            <a:p>
              <a:endParaRPr lang="en-GB" sz="4000" dirty="0"/>
            </a:p>
          </p:txBody>
        </p:sp>
      </p:grpSp>
      <p:sp>
        <p:nvSpPr>
          <p:cNvPr id="26" name="Freeform: Shape 25">
            <a:extLst>
              <a:ext uri="{FF2B5EF4-FFF2-40B4-BE49-F238E27FC236}">
                <a16:creationId xmlns:a16="http://schemas.microsoft.com/office/drawing/2014/main" id="{31EF8559-EC71-4BCE-8BA7-D9D599D167E4}"/>
              </a:ext>
            </a:extLst>
          </p:cNvPr>
          <p:cNvSpPr/>
          <p:nvPr/>
        </p:nvSpPr>
        <p:spPr>
          <a:xfrm>
            <a:off x="5871908" y="1974676"/>
            <a:ext cx="403648" cy="125098"/>
          </a:xfrm>
          <a:custGeom>
            <a:avLst/>
            <a:gdLst>
              <a:gd name="connsiteX0" fmla="*/ 418786 w 418786"/>
              <a:gd name="connsiteY0" fmla="*/ 0 h 152364"/>
              <a:gd name="connsiteX1" fmla="*/ 418786 w 418786"/>
              <a:gd name="connsiteY1" fmla="*/ 1 h 152364"/>
              <a:gd name="connsiteX2" fmla="*/ 418785 w 418786"/>
              <a:gd name="connsiteY2" fmla="*/ 1 h 152364"/>
              <a:gd name="connsiteX3" fmla="*/ 87652 w 418786"/>
              <a:gd name="connsiteY3" fmla="*/ 88843 h 152364"/>
              <a:gd name="connsiteX4" fmla="*/ 0 w 418786"/>
              <a:gd name="connsiteY4" fmla="*/ 152364 h 152364"/>
              <a:gd name="connsiteX5" fmla="*/ 1 w 418786"/>
              <a:gd name="connsiteY5" fmla="*/ 152363 h 152364"/>
              <a:gd name="connsiteX6" fmla="*/ 418786 w 418786"/>
              <a:gd name="connsiteY6" fmla="*/ 0 h 1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786" h="152364">
                <a:moveTo>
                  <a:pt x="418786" y="0"/>
                </a:moveTo>
                <a:lnTo>
                  <a:pt x="418786" y="1"/>
                </a:lnTo>
                <a:lnTo>
                  <a:pt x="418785" y="1"/>
                </a:lnTo>
                <a:cubicBezTo>
                  <a:pt x="296126" y="1"/>
                  <a:pt x="182176" y="32753"/>
                  <a:pt x="87652" y="88843"/>
                </a:cubicBezTo>
                <a:lnTo>
                  <a:pt x="0" y="152364"/>
                </a:lnTo>
                <a:lnTo>
                  <a:pt x="1" y="152363"/>
                </a:lnTo>
                <a:cubicBezTo>
                  <a:pt x="107178" y="58226"/>
                  <a:pt x="255241" y="0"/>
                  <a:pt x="4187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Shape 29">
            <a:extLst>
              <a:ext uri="{FF2B5EF4-FFF2-40B4-BE49-F238E27FC236}">
                <a16:creationId xmlns:a16="http://schemas.microsoft.com/office/drawing/2014/main" id="{62312ED2-21B4-4B3C-B572-CD48A2A7615E}"/>
              </a:ext>
            </a:extLst>
          </p:cNvPr>
          <p:cNvSpPr/>
          <p:nvPr/>
        </p:nvSpPr>
        <p:spPr>
          <a:xfrm>
            <a:off x="5508530" y="4046554"/>
            <a:ext cx="418786" cy="152364"/>
          </a:xfrm>
          <a:custGeom>
            <a:avLst/>
            <a:gdLst>
              <a:gd name="connsiteX0" fmla="*/ 418786 w 418786"/>
              <a:gd name="connsiteY0" fmla="*/ 0 h 152364"/>
              <a:gd name="connsiteX1" fmla="*/ 418786 w 418786"/>
              <a:gd name="connsiteY1" fmla="*/ 1 h 152364"/>
              <a:gd name="connsiteX2" fmla="*/ 418785 w 418786"/>
              <a:gd name="connsiteY2" fmla="*/ 1 h 152364"/>
              <a:gd name="connsiteX3" fmla="*/ 87652 w 418786"/>
              <a:gd name="connsiteY3" fmla="*/ 88843 h 152364"/>
              <a:gd name="connsiteX4" fmla="*/ 0 w 418786"/>
              <a:gd name="connsiteY4" fmla="*/ 152364 h 152364"/>
              <a:gd name="connsiteX5" fmla="*/ 1 w 418786"/>
              <a:gd name="connsiteY5" fmla="*/ 152363 h 152364"/>
              <a:gd name="connsiteX6" fmla="*/ 418786 w 418786"/>
              <a:gd name="connsiteY6" fmla="*/ 0 h 1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786" h="152364">
                <a:moveTo>
                  <a:pt x="418786" y="0"/>
                </a:moveTo>
                <a:lnTo>
                  <a:pt x="418786" y="1"/>
                </a:lnTo>
                <a:lnTo>
                  <a:pt x="418785" y="1"/>
                </a:lnTo>
                <a:cubicBezTo>
                  <a:pt x="296126" y="1"/>
                  <a:pt x="182176" y="32753"/>
                  <a:pt x="87652" y="88843"/>
                </a:cubicBezTo>
                <a:lnTo>
                  <a:pt x="0" y="152364"/>
                </a:lnTo>
                <a:lnTo>
                  <a:pt x="1" y="152363"/>
                </a:lnTo>
                <a:cubicBezTo>
                  <a:pt x="107178" y="58226"/>
                  <a:pt x="255241" y="0"/>
                  <a:pt x="4187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6FB4D24D-2EF2-4A27-B11C-F2D668561DEF}"/>
              </a:ext>
            </a:extLst>
          </p:cNvPr>
          <p:cNvSpPr/>
          <p:nvPr/>
        </p:nvSpPr>
        <p:spPr>
          <a:xfrm>
            <a:off x="6024308" y="2127076"/>
            <a:ext cx="403648" cy="125098"/>
          </a:xfrm>
          <a:custGeom>
            <a:avLst/>
            <a:gdLst>
              <a:gd name="connsiteX0" fmla="*/ 418786 w 418786"/>
              <a:gd name="connsiteY0" fmla="*/ 0 h 152364"/>
              <a:gd name="connsiteX1" fmla="*/ 418786 w 418786"/>
              <a:gd name="connsiteY1" fmla="*/ 1 h 152364"/>
              <a:gd name="connsiteX2" fmla="*/ 418785 w 418786"/>
              <a:gd name="connsiteY2" fmla="*/ 1 h 152364"/>
              <a:gd name="connsiteX3" fmla="*/ 87652 w 418786"/>
              <a:gd name="connsiteY3" fmla="*/ 88843 h 152364"/>
              <a:gd name="connsiteX4" fmla="*/ 0 w 418786"/>
              <a:gd name="connsiteY4" fmla="*/ 152364 h 152364"/>
              <a:gd name="connsiteX5" fmla="*/ 1 w 418786"/>
              <a:gd name="connsiteY5" fmla="*/ 152363 h 152364"/>
              <a:gd name="connsiteX6" fmla="*/ 418786 w 418786"/>
              <a:gd name="connsiteY6" fmla="*/ 0 h 1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786" h="152364">
                <a:moveTo>
                  <a:pt x="418786" y="0"/>
                </a:moveTo>
                <a:lnTo>
                  <a:pt x="418786" y="1"/>
                </a:lnTo>
                <a:lnTo>
                  <a:pt x="418785" y="1"/>
                </a:lnTo>
                <a:cubicBezTo>
                  <a:pt x="296126" y="1"/>
                  <a:pt x="182176" y="32753"/>
                  <a:pt x="87652" y="88843"/>
                </a:cubicBezTo>
                <a:lnTo>
                  <a:pt x="0" y="152364"/>
                </a:lnTo>
                <a:lnTo>
                  <a:pt x="1" y="152363"/>
                </a:lnTo>
                <a:cubicBezTo>
                  <a:pt x="107178" y="58226"/>
                  <a:pt x="255241" y="0"/>
                  <a:pt x="4187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13369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0000" fill="hold" nodeType="clickEffect" p14:presetBounceEnd="23000">
                                      <p:stCondLst>
                                        <p:cond delay="0"/>
                                      </p:stCondLst>
                                      <p:childTnLst>
                                        <p:animMotion origin="layout" path="M -2.70833E-6 1.85185E-6 L 0.31433 0.00185 " pathEditMode="relative" rAng="0" ptsTypes="AA" p14:bounceEnd="23000">
                                          <p:cBhvr>
                                            <p:cTn id="6" dur="1000" fill="hold"/>
                                            <p:tgtEl>
                                              <p:spTgt spid="21"/>
                                            </p:tgtEl>
                                            <p:attrNameLst>
                                              <p:attrName>ppt_x</p:attrName>
                                              <p:attrName>ppt_y</p:attrName>
                                            </p:attrNameLst>
                                          </p:cBhvr>
                                          <p:rCtr x="15716" y="9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30000" fill="hold" nodeType="clickEffect" p14:presetBounceEnd="23000">
                                      <p:stCondLst>
                                        <p:cond delay="0"/>
                                      </p:stCondLst>
                                      <p:childTnLst>
                                        <p:animMotion origin="layout" path="M -3.75E-6 -2.96296E-6 L 0.31433 0.00185 " pathEditMode="relative" rAng="0" ptsTypes="AA" p14:bounceEnd="23000">
                                          <p:cBhvr>
                                            <p:cTn id="10" dur="1000" fill="hold"/>
                                            <p:tgtEl>
                                              <p:spTgt spid="16"/>
                                            </p:tgtEl>
                                            <p:attrNameLst>
                                              <p:attrName>ppt_x</p:attrName>
                                              <p:attrName>ppt_y</p:attrName>
                                            </p:attrNameLst>
                                          </p:cBhvr>
                                          <p:rCtr x="15716"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30000" fill="hold" nodeType="clickEffect">
                                      <p:stCondLst>
                                        <p:cond delay="0"/>
                                      </p:stCondLst>
                                      <p:childTnLst>
                                        <p:animMotion origin="layout" path="M -2.70833E-6 1.85185E-6 L 0.31433 0.00185 " pathEditMode="relative" rAng="0" ptsTypes="AA">
                                          <p:cBhvr>
                                            <p:cTn id="6" dur="1000" fill="hold"/>
                                            <p:tgtEl>
                                              <p:spTgt spid="21"/>
                                            </p:tgtEl>
                                            <p:attrNameLst>
                                              <p:attrName>ppt_x</p:attrName>
                                              <p:attrName>ppt_y</p:attrName>
                                            </p:attrNameLst>
                                          </p:cBhvr>
                                          <p:rCtr x="15716" y="9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30000" fill="hold" nodeType="clickEffect">
                                      <p:stCondLst>
                                        <p:cond delay="0"/>
                                      </p:stCondLst>
                                      <p:childTnLst>
                                        <p:animMotion origin="layout" path="M -3.75E-6 -2.96296E-6 L 0.31433 0.00185 " pathEditMode="relative" rAng="0" ptsTypes="AA">
                                          <p:cBhvr>
                                            <p:cTn id="10" dur="1000" fill="hold"/>
                                            <p:tgtEl>
                                              <p:spTgt spid="16"/>
                                            </p:tgtEl>
                                            <p:attrNameLst>
                                              <p:attrName>ppt_x</p:attrName>
                                              <p:attrName>ppt_y</p:attrName>
                                            </p:attrNameLst>
                                          </p:cBhvr>
                                          <p:rCtr x="15716"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5822ECC-B4A8-4F8D-B259-B85EFD703E26}"/>
              </a:ext>
            </a:extLst>
          </p:cNvPr>
          <p:cNvSpPr>
            <a:spLocks noGrp="1"/>
          </p:cNvSpPr>
          <p:nvPr>
            <p:ph type="title"/>
          </p:nvPr>
        </p:nvSpPr>
        <p:spPr>
          <a:xfrm>
            <a:off x="154748" y="112541"/>
            <a:ext cx="6780628" cy="872196"/>
          </a:xfrm>
        </p:spPr>
        <p:txBody>
          <a:bodyPr>
            <a:normAutofit fontScale="90000"/>
          </a:bodyPr>
          <a:lstStyle/>
          <a:p>
            <a:r>
              <a:rPr lang="en-US" sz="5300" b="1" i="1" dirty="0">
                <a:latin typeface="Arial" panose="020B0604020202020204" pitchFamily="34" charset="0"/>
                <a:cs typeface="Arial" panose="020B0604020202020204" pitchFamily="34" charset="0"/>
              </a:rPr>
              <a:t>Requirement-based</a:t>
            </a:r>
            <a:r>
              <a:rPr lang="en-US" u="sng" dirty="0"/>
              <a:t/>
            </a:r>
            <a:br>
              <a:rPr lang="en-US" u="sng" dirty="0"/>
            </a:br>
            <a:endParaRPr lang="en-US" u="sng" dirty="0"/>
          </a:p>
        </p:txBody>
      </p:sp>
      <p:sp>
        <p:nvSpPr>
          <p:cNvPr id="37" name="TextBox 36">
            <a:extLst>
              <a:ext uri="{FF2B5EF4-FFF2-40B4-BE49-F238E27FC236}">
                <a16:creationId xmlns:a16="http://schemas.microsoft.com/office/drawing/2014/main" id="{5899B9C1-7CD9-4BBA-BA20-80731746D839}"/>
              </a:ext>
            </a:extLst>
          </p:cNvPr>
          <p:cNvSpPr txBox="1"/>
          <p:nvPr/>
        </p:nvSpPr>
        <p:spPr>
          <a:xfrm>
            <a:off x="154745" y="984737"/>
            <a:ext cx="7835704" cy="1938992"/>
          </a:xfrm>
          <a:prstGeom prst="rect">
            <a:avLst/>
          </a:prstGeom>
          <a:noFill/>
        </p:spPr>
        <p:txBody>
          <a:bodyPr wrap="square">
            <a:spAutoFit/>
          </a:bodyPr>
          <a:lstStyle/>
          <a:p>
            <a:r>
              <a:rPr lang="en-GB" sz="2400" dirty="0">
                <a:latin typeface="Arial" panose="020B0604020202020204" pitchFamily="34" charset="0"/>
                <a:cs typeface="Arial" panose="020B0604020202020204" pitchFamily="34" charset="0"/>
              </a:rPr>
              <a:t>Use system requirements specifications as the basis for the design test. A good way to start is to use the requirements specification table of contents as a list of test and </a:t>
            </a:r>
            <a:r>
              <a:rPr lang="en-GB" sz="2400">
                <a:latin typeface="Arial" panose="020B0604020202020204" pitchFamily="34" charset="0"/>
                <a:cs typeface="Arial" panose="020B0604020202020204" pitchFamily="34" charset="0"/>
              </a:rPr>
              <a:t>non-test </a:t>
            </a:r>
            <a:r>
              <a:rPr lang="en-GB" sz="2400" smtClean="0">
                <a:latin typeface="Arial" panose="020B0604020202020204" pitchFamily="34" charset="0"/>
                <a:cs typeface="Arial" panose="020B0604020202020204" pitchFamily="34" charset="0"/>
              </a:rPr>
              <a:t>items . This </a:t>
            </a:r>
            <a:r>
              <a:rPr lang="en-GB" sz="2400" dirty="0">
                <a:latin typeface="Arial" panose="020B0604020202020204" pitchFamily="34" charset="0"/>
                <a:cs typeface="Arial" panose="020B0604020202020204" pitchFamily="34" charset="0"/>
              </a:rPr>
              <a:t>will ensure the most important parts will be tested.</a:t>
            </a:r>
          </a:p>
        </p:txBody>
      </p:sp>
      <p:pic>
        <p:nvPicPr>
          <p:cNvPr id="39" name="Picture 38">
            <a:extLst>
              <a:ext uri="{FF2B5EF4-FFF2-40B4-BE49-F238E27FC236}">
                <a16:creationId xmlns:a16="http://schemas.microsoft.com/office/drawing/2014/main" id="{5A055473-FC9A-4212-B1ED-F266FD5C29D1}"/>
              </a:ext>
            </a:extLst>
          </p:cNvPr>
          <p:cNvPicPr>
            <a:picLocks noChangeAspect="1"/>
          </p:cNvPicPr>
          <p:nvPr/>
        </p:nvPicPr>
        <p:blipFill>
          <a:blip r:embed="rId2"/>
          <a:stretch>
            <a:fillRect/>
          </a:stretch>
        </p:blipFill>
        <p:spPr>
          <a:xfrm>
            <a:off x="1601225" y="3036270"/>
            <a:ext cx="7683971" cy="3491139"/>
          </a:xfrm>
          <a:prstGeom prst="rect">
            <a:avLst/>
          </a:prstGeom>
        </p:spPr>
      </p:pic>
    </p:spTree>
    <p:extLst>
      <p:ext uri="{BB962C8B-B14F-4D97-AF65-F5344CB8AC3E}">
        <p14:creationId xmlns:p14="http://schemas.microsoft.com/office/powerpoint/2010/main" val="26114086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presentation consists of 2 parts</a:t>
            </a:r>
          </a:p>
        </p:txBody>
      </p:sp>
      <p:sp>
        <p:nvSpPr>
          <p:cNvPr id="3" name="Content Placeholder 2"/>
          <p:cNvSpPr>
            <a:spLocks noGrp="1"/>
          </p:cNvSpPr>
          <p:nvPr>
            <p:ph idx="1"/>
          </p:nvPr>
        </p:nvSpPr>
        <p:spPr/>
        <p:txBody>
          <a:bodyPr>
            <a:normAutofit/>
          </a:bodyPr>
          <a:lstStyle/>
          <a:p>
            <a:r>
              <a:rPr lang="en-US" sz="4000" dirty="0" smtClean="0"/>
              <a:t>Test levels</a:t>
            </a:r>
            <a:endParaRPr lang="en-US" sz="4000" dirty="0"/>
          </a:p>
          <a:p>
            <a:r>
              <a:rPr lang="en-US" sz="4000" dirty="0" smtClean="0"/>
              <a:t>Test types</a:t>
            </a:r>
            <a:endParaRPr lang="en-US" sz="4000" dirty="0"/>
          </a:p>
        </p:txBody>
      </p:sp>
    </p:spTree>
    <p:extLst>
      <p:ext uri="{BB962C8B-B14F-4D97-AF65-F5344CB8AC3E}">
        <p14:creationId xmlns:p14="http://schemas.microsoft.com/office/powerpoint/2010/main" val="2382902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02C14-F807-4D65-B451-39580C7344D0}"/>
              </a:ext>
            </a:extLst>
          </p:cNvPr>
          <p:cNvSpPr>
            <a:spLocks noGrp="1"/>
          </p:cNvSpPr>
          <p:nvPr>
            <p:ph type="title"/>
          </p:nvPr>
        </p:nvSpPr>
        <p:spPr>
          <a:xfrm>
            <a:off x="154747" y="112541"/>
            <a:ext cx="7849769" cy="872196"/>
          </a:xfrm>
        </p:spPr>
        <p:txBody>
          <a:bodyPr>
            <a:normAutofit fontScale="90000"/>
          </a:bodyPr>
          <a:lstStyle/>
          <a:p>
            <a:r>
              <a:rPr lang="en-US" sz="5300" b="1" i="1" dirty="0">
                <a:latin typeface="Arial" panose="020B0604020202020204" pitchFamily="34" charset="0"/>
                <a:cs typeface="Arial" panose="020B0604020202020204" pitchFamily="34" charset="0"/>
              </a:rPr>
              <a:t>Business-process-based</a:t>
            </a:r>
            <a:r>
              <a:rPr lang="en-US" u="sng" dirty="0"/>
              <a:t/>
            </a:r>
            <a:br>
              <a:rPr lang="en-US" u="sng" dirty="0"/>
            </a:br>
            <a:endParaRPr lang="en-US" u="sng" dirty="0"/>
          </a:p>
        </p:txBody>
      </p:sp>
      <p:sp>
        <p:nvSpPr>
          <p:cNvPr id="5" name="TextBox 4">
            <a:extLst>
              <a:ext uri="{FF2B5EF4-FFF2-40B4-BE49-F238E27FC236}">
                <a16:creationId xmlns:a16="http://schemas.microsoft.com/office/drawing/2014/main" id="{F85F5E12-9812-45AE-8390-AD9933921DD3}"/>
              </a:ext>
            </a:extLst>
          </p:cNvPr>
          <p:cNvSpPr txBox="1"/>
          <p:nvPr/>
        </p:nvSpPr>
        <p:spPr>
          <a:xfrm>
            <a:off x="267286" y="1969475"/>
            <a:ext cx="7835704" cy="2062103"/>
          </a:xfrm>
          <a:prstGeom prst="rect">
            <a:avLst/>
          </a:prstGeom>
          <a:noFill/>
        </p:spPr>
        <p:txBody>
          <a:bodyPr wrap="square">
            <a:spAutoFit/>
          </a:bodyPr>
          <a:lstStyle/>
          <a:p>
            <a:r>
              <a:rPr lang="en-GB" sz="3200" dirty="0">
                <a:latin typeface="Arial" panose="020B0604020202020204" pitchFamily="34" charset="0"/>
                <a:cs typeface="Arial" panose="020B0604020202020204" pitchFamily="34" charset="0"/>
              </a:rPr>
              <a:t>Use the knowledge of business processes. Business processes describes the scenarios related to the daily business of the system</a:t>
            </a:r>
          </a:p>
        </p:txBody>
      </p:sp>
    </p:spTree>
    <p:extLst>
      <p:ext uri="{BB962C8B-B14F-4D97-AF65-F5344CB8AC3E}">
        <p14:creationId xmlns:p14="http://schemas.microsoft.com/office/powerpoint/2010/main" val="73750447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737099"/>
            <a:ext cx="7766936" cy="1646302"/>
          </a:xfrm>
        </p:spPr>
        <p:txBody>
          <a:bodyPr>
            <a:normAutofit fontScale="90000"/>
          </a:bodyPr>
          <a:lstStyle/>
          <a:p>
            <a:pPr algn="ctr"/>
            <a:r>
              <a:rPr lang="en-US" dirty="0"/>
              <a:t>Software testing course presentations</a:t>
            </a:r>
          </a:p>
        </p:txBody>
      </p:sp>
      <p:sp>
        <p:nvSpPr>
          <p:cNvPr id="3" name="Subtitle 2"/>
          <p:cNvSpPr>
            <a:spLocks noGrp="1"/>
          </p:cNvSpPr>
          <p:nvPr>
            <p:ph type="subTitle" idx="1"/>
          </p:nvPr>
        </p:nvSpPr>
        <p:spPr>
          <a:xfrm>
            <a:off x="1507067" y="3028857"/>
            <a:ext cx="7766936" cy="2176189"/>
          </a:xfrm>
        </p:spPr>
        <p:txBody>
          <a:bodyPr>
            <a:noAutofit/>
          </a:bodyPr>
          <a:lstStyle/>
          <a:p>
            <a:pPr algn="l"/>
            <a:r>
              <a:rPr lang="en-US" sz="2800" dirty="0"/>
              <a:t>Phan Tai </a:t>
            </a:r>
            <a:r>
              <a:rPr lang="en-US" sz="2800" dirty="0" err="1"/>
              <a:t>Duc</a:t>
            </a:r>
            <a:r>
              <a:rPr lang="en-US" sz="2800" dirty="0"/>
              <a:t/>
            </a:r>
            <a:br>
              <a:rPr lang="en-US" sz="2800" dirty="0"/>
            </a:br>
            <a:r>
              <a:rPr lang="en-US" sz="2800" dirty="0"/>
              <a:t>Pham Tuan </a:t>
            </a:r>
            <a:r>
              <a:rPr lang="en-US" sz="2800" dirty="0" err="1"/>
              <a:t>Anh</a:t>
            </a:r>
            <a:r>
              <a:rPr lang="en-US" sz="2800" dirty="0"/>
              <a:t/>
            </a:r>
            <a:br>
              <a:rPr lang="en-US" sz="2800" dirty="0"/>
            </a:br>
            <a:r>
              <a:rPr lang="en-US" sz="2800" dirty="0" err="1"/>
              <a:t>Huu</a:t>
            </a:r>
            <a:r>
              <a:rPr lang="en-US" sz="2800" dirty="0"/>
              <a:t> Thang</a:t>
            </a:r>
            <a:br>
              <a:rPr lang="en-US" sz="2800" dirty="0"/>
            </a:br>
            <a:r>
              <a:rPr lang="en-US" sz="2800" dirty="0" err="1"/>
              <a:t>Duc</a:t>
            </a:r>
            <a:r>
              <a:rPr lang="en-US" sz="2800" dirty="0"/>
              <a:t> Thang</a:t>
            </a:r>
          </a:p>
        </p:txBody>
      </p:sp>
    </p:spTree>
    <p:extLst>
      <p:ext uri="{BB962C8B-B14F-4D97-AF65-F5344CB8AC3E}">
        <p14:creationId xmlns:p14="http://schemas.microsoft.com/office/powerpoint/2010/main" val="25018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a:off x="3220279"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3018182"/>
            <a:ext cx="795130" cy="821635"/>
            <a:chOff x="8971721" y="3018182"/>
            <a:chExt cx="795130" cy="821635"/>
          </a:xfrm>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7335078" y="3018181"/>
            <a:ext cx="795130" cy="821635"/>
            <a:chOff x="7335078" y="3018181"/>
            <a:chExt cx="795130" cy="821635"/>
          </a:xfrm>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698435" y="3018182"/>
            <a:ext cx="795130" cy="821635"/>
            <a:chOff x="5698435" y="3018182"/>
            <a:chExt cx="795130" cy="821635"/>
          </a:xfrm>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4061792" y="3018182"/>
            <a:ext cx="795130" cy="821635"/>
            <a:chOff x="4061792" y="3018182"/>
            <a:chExt cx="795130" cy="821635"/>
          </a:xfrm>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2" name="Group 1">
            <a:extLst>
              <a:ext uri="{FF2B5EF4-FFF2-40B4-BE49-F238E27FC236}">
                <a16:creationId xmlns:a16="http://schemas.microsoft.com/office/drawing/2014/main" id="{5D228A67-2E83-44CB-A8D5-FE09AF99B53B}"/>
              </a:ext>
            </a:extLst>
          </p:cNvPr>
          <p:cNvGrpSpPr/>
          <p:nvPr/>
        </p:nvGrpSpPr>
        <p:grpSpPr>
          <a:xfrm>
            <a:off x="2425149" y="3018182"/>
            <a:ext cx="795130" cy="821635"/>
            <a:chOff x="2425149" y="3018182"/>
            <a:chExt cx="795130" cy="821635"/>
          </a:xfrm>
        </p:grpSpPr>
        <p:sp>
          <p:nvSpPr>
            <p:cNvPr id="8" name="Flowchart: Connector 7">
              <a:extLst>
                <a:ext uri="{FF2B5EF4-FFF2-40B4-BE49-F238E27FC236}">
                  <a16:creationId xmlns:a16="http://schemas.microsoft.com/office/drawing/2014/main" id="{33E7B2AB-8153-4CC2-817B-7B4C5CDD294D}"/>
                </a:ext>
              </a:extLst>
            </p:cNvPr>
            <p:cNvSpPr/>
            <p:nvPr/>
          </p:nvSpPr>
          <p:spPr>
            <a:xfrm>
              <a:off x="2425149"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517930" y="3153274"/>
              <a:ext cx="596169" cy="596169"/>
            </a:xfrm>
            <a:prstGeom prst="rect">
              <a:avLst/>
            </a:prstGeom>
          </p:spPr>
        </p:pic>
      </p:grpSp>
    </p:spTree>
    <p:extLst>
      <p:ext uri="{BB962C8B-B14F-4D97-AF65-F5344CB8AC3E}">
        <p14:creationId xmlns:p14="http://schemas.microsoft.com/office/powerpoint/2010/main" val="4846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a:off x="3575114" y="3428998"/>
            <a:ext cx="486678" cy="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3018182"/>
            <a:ext cx="795130" cy="821635"/>
            <a:chOff x="8971721" y="3018182"/>
            <a:chExt cx="795130" cy="821635"/>
          </a:xfrm>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7335078" y="3018181"/>
            <a:ext cx="795130" cy="821635"/>
            <a:chOff x="7335078" y="3018181"/>
            <a:chExt cx="795130" cy="821635"/>
          </a:xfrm>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698435" y="3018182"/>
            <a:ext cx="795130" cy="821635"/>
            <a:chOff x="5698435" y="3018182"/>
            <a:chExt cx="795130" cy="821635"/>
          </a:xfrm>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4061792" y="3018182"/>
            <a:ext cx="795130" cy="821635"/>
            <a:chOff x="4061792" y="3018182"/>
            <a:chExt cx="795130" cy="821635"/>
          </a:xfrm>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19" name="Group 18">
            <a:extLst>
              <a:ext uri="{FF2B5EF4-FFF2-40B4-BE49-F238E27FC236}">
                <a16:creationId xmlns:a16="http://schemas.microsoft.com/office/drawing/2014/main" id="{FFDCBD86-10AC-48D4-8F9A-AFC3346686CE}"/>
              </a:ext>
            </a:extLst>
          </p:cNvPr>
          <p:cNvGrpSpPr/>
          <p:nvPr/>
        </p:nvGrpSpPr>
        <p:grpSpPr>
          <a:xfrm>
            <a:off x="2070314" y="2676598"/>
            <a:ext cx="1504800" cy="1504800"/>
            <a:chOff x="2070314" y="2676598"/>
            <a:chExt cx="1504800" cy="1504800"/>
          </a:xfrm>
        </p:grpSpPr>
        <p:sp>
          <p:nvSpPr>
            <p:cNvPr id="8" name="Flowchart: Connector 7">
              <a:extLst>
                <a:ext uri="{FF2B5EF4-FFF2-40B4-BE49-F238E27FC236}">
                  <a16:creationId xmlns:a16="http://schemas.microsoft.com/office/drawing/2014/main" id="{33E7B2AB-8153-4CC2-817B-7B4C5CDD294D}"/>
                </a:ext>
              </a:extLst>
            </p:cNvPr>
            <p:cNvSpPr/>
            <p:nvPr/>
          </p:nvSpPr>
          <p:spPr>
            <a:xfrm>
              <a:off x="2070314" y="2676598"/>
              <a:ext cx="1504800" cy="1504800"/>
            </a:xfrm>
            <a:prstGeom prst="flowChartConnector">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245904" y="2924015"/>
              <a:ext cx="1128262" cy="1091866"/>
            </a:xfrm>
            <a:prstGeom prst="rect">
              <a:avLst/>
            </a:prstGeom>
          </p:spPr>
        </p:pic>
      </p:grpSp>
      <p:sp>
        <p:nvSpPr>
          <p:cNvPr id="21" name="TextBox 20">
            <a:extLst>
              <a:ext uri="{FF2B5EF4-FFF2-40B4-BE49-F238E27FC236}">
                <a16:creationId xmlns:a16="http://schemas.microsoft.com/office/drawing/2014/main" id="{381F40A0-071B-416E-91CB-0D6E7867A226}"/>
              </a:ext>
            </a:extLst>
          </p:cNvPr>
          <p:cNvSpPr txBox="1"/>
          <p:nvPr/>
        </p:nvSpPr>
        <p:spPr>
          <a:xfrm>
            <a:off x="583504" y="4426697"/>
            <a:ext cx="447841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Determine the functions the software wants to perform</a:t>
            </a:r>
            <a:endParaRPr kumimoji="0" lang="en-GB"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25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flipV="1">
            <a:off x="3220279" y="3428998"/>
            <a:ext cx="486678" cy="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3018182"/>
            <a:ext cx="795130" cy="821635"/>
            <a:chOff x="8971721" y="3018182"/>
            <a:chExt cx="795130" cy="821635"/>
          </a:xfrm>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7335078" y="3018181"/>
            <a:ext cx="795130" cy="821635"/>
            <a:chOff x="7335078" y="3018181"/>
            <a:chExt cx="795130" cy="821635"/>
          </a:xfrm>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698435" y="3018182"/>
            <a:ext cx="795130" cy="821635"/>
            <a:chOff x="5698435" y="3018182"/>
            <a:chExt cx="795130" cy="821635"/>
          </a:xfrm>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3706957" y="2676598"/>
            <a:ext cx="1504800" cy="1504800"/>
            <a:chOff x="4061792" y="3018182"/>
            <a:chExt cx="795130" cy="821635"/>
          </a:xfrm>
          <a:solidFill>
            <a:schemeClr val="bg1"/>
          </a:solidFill>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2" name="Group 1">
            <a:extLst>
              <a:ext uri="{FF2B5EF4-FFF2-40B4-BE49-F238E27FC236}">
                <a16:creationId xmlns:a16="http://schemas.microsoft.com/office/drawing/2014/main" id="{5D228A67-2E83-44CB-A8D5-FE09AF99B53B}"/>
              </a:ext>
            </a:extLst>
          </p:cNvPr>
          <p:cNvGrpSpPr/>
          <p:nvPr/>
        </p:nvGrpSpPr>
        <p:grpSpPr>
          <a:xfrm>
            <a:off x="2425149" y="3018182"/>
            <a:ext cx="795130" cy="821635"/>
            <a:chOff x="2425149" y="3018182"/>
            <a:chExt cx="795130" cy="821635"/>
          </a:xfrm>
        </p:grpSpPr>
        <p:sp>
          <p:nvSpPr>
            <p:cNvPr id="8" name="Flowchart: Connector 7">
              <a:extLst>
                <a:ext uri="{FF2B5EF4-FFF2-40B4-BE49-F238E27FC236}">
                  <a16:creationId xmlns:a16="http://schemas.microsoft.com/office/drawing/2014/main" id="{33E7B2AB-8153-4CC2-817B-7B4C5CDD294D}"/>
                </a:ext>
              </a:extLst>
            </p:cNvPr>
            <p:cNvSpPr/>
            <p:nvPr/>
          </p:nvSpPr>
          <p:spPr>
            <a:xfrm>
              <a:off x="2425149"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517930" y="3153274"/>
              <a:ext cx="596169" cy="596169"/>
            </a:xfrm>
            <a:prstGeom prst="rect">
              <a:avLst/>
            </a:prstGeom>
          </p:spPr>
        </p:pic>
      </p:grpSp>
      <p:sp>
        <p:nvSpPr>
          <p:cNvPr id="21" name="TextBox 20">
            <a:extLst>
              <a:ext uri="{FF2B5EF4-FFF2-40B4-BE49-F238E27FC236}">
                <a16:creationId xmlns:a16="http://schemas.microsoft.com/office/drawing/2014/main" id="{7E8F4D60-3F6B-4F0A-888E-D04E793FA744}"/>
              </a:ext>
            </a:extLst>
          </p:cNvPr>
          <p:cNvSpPr txBox="1"/>
          <p:nvPr/>
        </p:nvSpPr>
        <p:spPr>
          <a:xfrm>
            <a:off x="1202483" y="4426697"/>
            <a:ext cx="646441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Generate input data based on the specification documents of the functions</a:t>
            </a:r>
            <a:endParaRPr kumimoji="0" lang="en-GB"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41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a:off x="3220279"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3018182"/>
            <a:ext cx="795130" cy="821635"/>
            <a:chOff x="8971721" y="3018182"/>
            <a:chExt cx="795130" cy="821635"/>
          </a:xfrm>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7335078" y="3018181"/>
            <a:ext cx="795130" cy="821635"/>
            <a:chOff x="7335078" y="3018181"/>
            <a:chExt cx="795130" cy="821635"/>
          </a:xfrm>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343600" y="2676598"/>
            <a:ext cx="1504800" cy="1504800"/>
            <a:chOff x="5698435" y="3018182"/>
            <a:chExt cx="795130" cy="821635"/>
          </a:xfrm>
          <a:solidFill>
            <a:schemeClr val="bg1"/>
          </a:solidFill>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4061792" y="3018182"/>
            <a:ext cx="795130" cy="821635"/>
            <a:chOff x="4061792" y="3018182"/>
            <a:chExt cx="795130" cy="821635"/>
          </a:xfrm>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2" name="Group 1">
            <a:extLst>
              <a:ext uri="{FF2B5EF4-FFF2-40B4-BE49-F238E27FC236}">
                <a16:creationId xmlns:a16="http://schemas.microsoft.com/office/drawing/2014/main" id="{5D228A67-2E83-44CB-A8D5-FE09AF99B53B}"/>
              </a:ext>
            </a:extLst>
          </p:cNvPr>
          <p:cNvGrpSpPr/>
          <p:nvPr/>
        </p:nvGrpSpPr>
        <p:grpSpPr>
          <a:xfrm>
            <a:off x="2425149" y="3018182"/>
            <a:ext cx="795130" cy="821635"/>
            <a:chOff x="2425149" y="3018182"/>
            <a:chExt cx="795130" cy="821635"/>
          </a:xfrm>
        </p:grpSpPr>
        <p:sp>
          <p:nvSpPr>
            <p:cNvPr id="8" name="Flowchart: Connector 7">
              <a:extLst>
                <a:ext uri="{FF2B5EF4-FFF2-40B4-BE49-F238E27FC236}">
                  <a16:creationId xmlns:a16="http://schemas.microsoft.com/office/drawing/2014/main" id="{33E7B2AB-8153-4CC2-817B-7B4C5CDD294D}"/>
                </a:ext>
              </a:extLst>
            </p:cNvPr>
            <p:cNvSpPr/>
            <p:nvPr/>
          </p:nvSpPr>
          <p:spPr>
            <a:xfrm>
              <a:off x="2425149"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517930" y="3153274"/>
              <a:ext cx="596169" cy="596169"/>
            </a:xfrm>
            <a:prstGeom prst="rect">
              <a:avLst/>
            </a:prstGeom>
          </p:spPr>
        </p:pic>
      </p:grpSp>
      <p:sp>
        <p:nvSpPr>
          <p:cNvPr id="21" name="TextBox 20">
            <a:extLst>
              <a:ext uri="{FF2B5EF4-FFF2-40B4-BE49-F238E27FC236}">
                <a16:creationId xmlns:a16="http://schemas.microsoft.com/office/drawing/2014/main" id="{5C7F7B66-9302-4CC6-BD82-C5BE63673C39}"/>
              </a:ext>
            </a:extLst>
          </p:cNvPr>
          <p:cNvSpPr txBox="1"/>
          <p:nvPr/>
        </p:nvSpPr>
        <p:spPr>
          <a:xfrm>
            <a:off x="2538906" y="4426697"/>
            <a:ext cx="708339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Determine the output based on the document’s specification of the function</a:t>
            </a:r>
            <a:endParaRPr kumimoji="0" lang="en-GB"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47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a:off x="3220279"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3018182"/>
            <a:ext cx="795130" cy="821635"/>
            <a:chOff x="8971721" y="3018182"/>
            <a:chExt cx="795130" cy="821635"/>
          </a:xfrm>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6980243" y="2676599"/>
            <a:ext cx="1504800" cy="1504800"/>
            <a:chOff x="7335078" y="3018181"/>
            <a:chExt cx="795130" cy="821635"/>
          </a:xfrm>
          <a:solidFill>
            <a:schemeClr val="bg1"/>
          </a:solidFill>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698435" y="3018182"/>
            <a:ext cx="795130" cy="821635"/>
            <a:chOff x="5698435" y="3018182"/>
            <a:chExt cx="795130" cy="821635"/>
          </a:xfrm>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4061792" y="3018182"/>
            <a:ext cx="795130" cy="821635"/>
            <a:chOff x="4061792" y="3018182"/>
            <a:chExt cx="795130" cy="821635"/>
          </a:xfrm>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2" name="Group 1">
            <a:extLst>
              <a:ext uri="{FF2B5EF4-FFF2-40B4-BE49-F238E27FC236}">
                <a16:creationId xmlns:a16="http://schemas.microsoft.com/office/drawing/2014/main" id="{5D228A67-2E83-44CB-A8D5-FE09AF99B53B}"/>
              </a:ext>
            </a:extLst>
          </p:cNvPr>
          <p:cNvGrpSpPr/>
          <p:nvPr/>
        </p:nvGrpSpPr>
        <p:grpSpPr>
          <a:xfrm>
            <a:off x="2425149" y="3018182"/>
            <a:ext cx="795130" cy="821635"/>
            <a:chOff x="2425149" y="3018182"/>
            <a:chExt cx="795130" cy="821635"/>
          </a:xfrm>
        </p:grpSpPr>
        <p:sp>
          <p:nvSpPr>
            <p:cNvPr id="8" name="Flowchart: Connector 7">
              <a:extLst>
                <a:ext uri="{FF2B5EF4-FFF2-40B4-BE49-F238E27FC236}">
                  <a16:creationId xmlns:a16="http://schemas.microsoft.com/office/drawing/2014/main" id="{33E7B2AB-8153-4CC2-817B-7B4C5CDD294D}"/>
                </a:ext>
              </a:extLst>
            </p:cNvPr>
            <p:cNvSpPr/>
            <p:nvPr/>
          </p:nvSpPr>
          <p:spPr>
            <a:xfrm>
              <a:off x="2425149"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517930" y="3153274"/>
              <a:ext cx="596169" cy="596169"/>
            </a:xfrm>
            <a:prstGeom prst="rect">
              <a:avLst/>
            </a:prstGeom>
          </p:spPr>
        </p:pic>
      </p:grpSp>
      <p:sp>
        <p:nvSpPr>
          <p:cNvPr id="21" name="TextBox 20">
            <a:extLst>
              <a:ext uri="{FF2B5EF4-FFF2-40B4-BE49-F238E27FC236}">
                <a16:creationId xmlns:a16="http://schemas.microsoft.com/office/drawing/2014/main" id="{F6D7DB2C-EC01-4A3D-A1BF-1AF28B42F638}"/>
              </a:ext>
            </a:extLst>
          </p:cNvPr>
          <p:cNvSpPr txBox="1"/>
          <p:nvPr/>
        </p:nvSpPr>
        <p:spPr>
          <a:xfrm>
            <a:off x="5186842" y="4426697"/>
            <a:ext cx="487155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Performing test cases</a:t>
            </a:r>
            <a:endParaRPr kumimoji="0" lang="en-GB"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8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338D262-C8AF-44D7-AA5E-34994ADEC7BA}"/>
              </a:ext>
            </a:extLst>
          </p:cNvPr>
          <p:cNvCxnSpPr>
            <a:stCxn id="8" idx="6"/>
            <a:endCxn id="7" idx="2"/>
          </p:cNvCxnSpPr>
          <p:nvPr/>
        </p:nvCxnSpPr>
        <p:spPr>
          <a:xfrm>
            <a:off x="3220279"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CC0E42-9729-48E5-9666-FC4A0D17FE2F}"/>
              </a:ext>
            </a:extLst>
          </p:cNvPr>
          <p:cNvCxnSpPr/>
          <p:nvPr/>
        </p:nvCxnSpPr>
        <p:spPr>
          <a:xfrm>
            <a:off x="4856922"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341E8A-5C4E-4192-9B9B-C03C44DB2B42}"/>
              </a:ext>
            </a:extLst>
          </p:cNvPr>
          <p:cNvCxnSpPr/>
          <p:nvPr/>
        </p:nvCxnSpPr>
        <p:spPr>
          <a:xfrm>
            <a:off x="6493565"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5B3AE4-F682-4BB4-873D-29565AC5A255}"/>
              </a:ext>
            </a:extLst>
          </p:cNvPr>
          <p:cNvCxnSpPr/>
          <p:nvPr/>
        </p:nvCxnSpPr>
        <p:spPr>
          <a:xfrm>
            <a:off x="8130208" y="3429000"/>
            <a:ext cx="8415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A55ACF-B877-46B5-9FC6-34C1F83F52D3}"/>
              </a:ext>
            </a:extLst>
          </p:cNvPr>
          <p:cNvGrpSpPr/>
          <p:nvPr/>
        </p:nvGrpSpPr>
        <p:grpSpPr>
          <a:xfrm>
            <a:off x="8971721" y="2676598"/>
            <a:ext cx="1504800" cy="1504800"/>
            <a:chOff x="8971721" y="3018182"/>
            <a:chExt cx="795130" cy="821635"/>
          </a:xfrm>
          <a:solidFill>
            <a:schemeClr val="bg1"/>
          </a:solidFill>
        </p:grpSpPr>
        <p:sp>
          <p:nvSpPr>
            <p:cNvPr id="6" name="Flowchart: Connector 5">
              <a:extLst>
                <a:ext uri="{FF2B5EF4-FFF2-40B4-BE49-F238E27FC236}">
                  <a16:creationId xmlns:a16="http://schemas.microsoft.com/office/drawing/2014/main" id="{3E62414B-F885-4684-A842-463B7EA769D3}"/>
                </a:ext>
              </a:extLst>
            </p:cNvPr>
            <p:cNvSpPr/>
            <p:nvPr/>
          </p:nvSpPr>
          <p:spPr>
            <a:xfrm>
              <a:off x="8971721" y="3018182"/>
              <a:ext cx="795130" cy="821635"/>
            </a:xfrm>
            <a:prstGeom prst="flowChartConnector">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Bar graph with upward trend">
              <a:extLst>
                <a:ext uri="{FF2B5EF4-FFF2-40B4-BE49-F238E27FC236}">
                  <a16:creationId xmlns:a16="http://schemas.microsoft.com/office/drawing/2014/main" id="{82DC83FE-9540-4E1D-81D5-684605528E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79397" y="3170670"/>
              <a:ext cx="579778" cy="579778"/>
            </a:xfrm>
            <a:prstGeom prst="rect">
              <a:avLst/>
            </a:prstGeom>
          </p:spPr>
        </p:pic>
      </p:grpSp>
      <p:grpSp>
        <p:nvGrpSpPr>
          <p:cNvPr id="11" name="Group 10">
            <a:extLst>
              <a:ext uri="{FF2B5EF4-FFF2-40B4-BE49-F238E27FC236}">
                <a16:creationId xmlns:a16="http://schemas.microsoft.com/office/drawing/2014/main" id="{8188D18E-A7F1-4C7A-97A7-EA594E8930DE}"/>
              </a:ext>
            </a:extLst>
          </p:cNvPr>
          <p:cNvGrpSpPr/>
          <p:nvPr/>
        </p:nvGrpSpPr>
        <p:grpSpPr>
          <a:xfrm>
            <a:off x="7335078" y="3018181"/>
            <a:ext cx="795130" cy="821635"/>
            <a:chOff x="7335078" y="3018181"/>
            <a:chExt cx="795130" cy="821635"/>
          </a:xfrm>
        </p:grpSpPr>
        <p:sp>
          <p:nvSpPr>
            <p:cNvPr id="5" name="Flowchart: Connector 4">
              <a:extLst>
                <a:ext uri="{FF2B5EF4-FFF2-40B4-BE49-F238E27FC236}">
                  <a16:creationId xmlns:a16="http://schemas.microsoft.com/office/drawing/2014/main" id="{7AE974CD-A4AA-40AB-9111-1A8C4F5796AB}"/>
                </a:ext>
              </a:extLst>
            </p:cNvPr>
            <p:cNvSpPr/>
            <p:nvPr/>
          </p:nvSpPr>
          <p:spPr>
            <a:xfrm>
              <a:off x="7335078" y="3018181"/>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Send">
              <a:extLst>
                <a:ext uri="{FF2B5EF4-FFF2-40B4-BE49-F238E27FC236}">
                  <a16:creationId xmlns:a16="http://schemas.microsoft.com/office/drawing/2014/main" id="{EFC181B4-4ED2-4616-9BF9-B97A4CB478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384772" y="3153274"/>
              <a:ext cx="614571" cy="614571"/>
            </a:xfrm>
            <a:prstGeom prst="rect">
              <a:avLst/>
            </a:prstGeom>
          </p:spPr>
        </p:pic>
      </p:grpSp>
      <p:grpSp>
        <p:nvGrpSpPr>
          <p:cNvPr id="9" name="Group 8">
            <a:extLst>
              <a:ext uri="{FF2B5EF4-FFF2-40B4-BE49-F238E27FC236}">
                <a16:creationId xmlns:a16="http://schemas.microsoft.com/office/drawing/2014/main" id="{23463471-8044-4B54-9798-F1CFA007E96F}"/>
              </a:ext>
            </a:extLst>
          </p:cNvPr>
          <p:cNvGrpSpPr/>
          <p:nvPr/>
        </p:nvGrpSpPr>
        <p:grpSpPr>
          <a:xfrm>
            <a:off x="5698435" y="3018182"/>
            <a:ext cx="795130" cy="821635"/>
            <a:chOff x="5698435" y="3018182"/>
            <a:chExt cx="795130" cy="821635"/>
          </a:xfrm>
        </p:grpSpPr>
        <p:sp>
          <p:nvSpPr>
            <p:cNvPr id="4" name="Flowchart: Connector 3">
              <a:extLst>
                <a:ext uri="{FF2B5EF4-FFF2-40B4-BE49-F238E27FC236}">
                  <a16:creationId xmlns:a16="http://schemas.microsoft.com/office/drawing/2014/main" id="{FAD8D8B3-5495-40FC-A9D3-2536A85A0563}"/>
                </a:ext>
              </a:extLst>
            </p:cNvPr>
            <p:cNvSpPr/>
            <p:nvPr/>
          </p:nvSpPr>
          <p:spPr>
            <a:xfrm>
              <a:off x="5698435"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Home">
              <a:extLst>
                <a:ext uri="{FF2B5EF4-FFF2-40B4-BE49-F238E27FC236}">
                  <a16:creationId xmlns:a16="http://schemas.microsoft.com/office/drawing/2014/main" id="{FF4D71B2-EFDD-4A60-9B0B-6EA7F7784B1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778406" y="3111406"/>
              <a:ext cx="635188" cy="635188"/>
            </a:xfrm>
            <a:prstGeom prst="rect">
              <a:avLst/>
            </a:prstGeom>
          </p:spPr>
        </p:pic>
      </p:grpSp>
      <p:grpSp>
        <p:nvGrpSpPr>
          <p:cNvPr id="3" name="Group 2">
            <a:extLst>
              <a:ext uri="{FF2B5EF4-FFF2-40B4-BE49-F238E27FC236}">
                <a16:creationId xmlns:a16="http://schemas.microsoft.com/office/drawing/2014/main" id="{3BA8E163-82E7-4694-BD4B-526C4C6F81DC}"/>
              </a:ext>
            </a:extLst>
          </p:cNvPr>
          <p:cNvGrpSpPr/>
          <p:nvPr/>
        </p:nvGrpSpPr>
        <p:grpSpPr>
          <a:xfrm>
            <a:off x="4061792" y="3018182"/>
            <a:ext cx="795130" cy="821635"/>
            <a:chOff x="4061792" y="3018182"/>
            <a:chExt cx="795130" cy="821635"/>
          </a:xfrm>
        </p:grpSpPr>
        <p:sp>
          <p:nvSpPr>
            <p:cNvPr id="7" name="Flowchart: Connector 6">
              <a:extLst>
                <a:ext uri="{FF2B5EF4-FFF2-40B4-BE49-F238E27FC236}">
                  <a16:creationId xmlns:a16="http://schemas.microsoft.com/office/drawing/2014/main" id="{31E529AE-5232-4C4A-92BA-A82420BAED30}"/>
                </a:ext>
              </a:extLst>
            </p:cNvPr>
            <p:cNvSpPr/>
            <p:nvPr/>
          </p:nvSpPr>
          <p:spPr>
            <a:xfrm>
              <a:off x="4061792"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Paper">
              <a:extLst>
                <a:ext uri="{FF2B5EF4-FFF2-40B4-BE49-F238E27FC236}">
                  <a16:creationId xmlns:a16="http://schemas.microsoft.com/office/drawing/2014/main" id="{4FEB1D57-B1F0-4F10-B536-1DCCE2CFFD7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199291" y="3153274"/>
              <a:ext cx="551451" cy="551451"/>
            </a:xfrm>
            <a:prstGeom prst="rect">
              <a:avLst/>
            </a:prstGeom>
          </p:spPr>
        </p:pic>
      </p:grpSp>
      <p:grpSp>
        <p:nvGrpSpPr>
          <p:cNvPr id="2" name="Group 1">
            <a:extLst>
              <a:ext uri="{FF2B5EF4-FFF2-40B4-BE49-F238E27FC236}">
                <a16:creationId xmlns:a16="http://schemas.microsoft.com/office/drawing/2014/main" id="{5D228A67-2E83-44CB-A8D5-FE09AF99B53B}"/>
              </a:ext>
            </a:extLst>
          </p:cNvPr>
          <p:cNvGrpSpPr/>
          <p:nvPr/>
        </p:nvGrpSpPr>
        <p:grpSpPr>
          <a:xfrm>
            <a:off x="2425149" y="3018182"/>
            <a:ext cx="795130" cy="821635"/>
            <a:chOff x="2425149" y="3018182"/>
            <a:chExt cx="795130" cy="821635"/>
          </a:xfrm>
        </p:grpSpPr>
        <p:sp>
          <p:nvSpPr>
            <p:cNvPr id="8" name="Flowchart: Connector 7">
              <a:extLst>
                <a:ext uri="{FF2B5EF4-FFF2-40B4-BE49-F238E27FC236}">
                  <a16:creationId xmlns:a16="http://schemas.microsoft.com/office/drawing/2014/main" id="{33E7B2AB-8153-4CC2-817B-7B4C5CDD294D}"/>
                </a:ext>
              </a:extLst>
            </p:cNvPr>
            <p:cNvSpPr/>
            <p:nvPr/>
          </p:nvSpPr>
          <p:spPr>
            <a:xfrm>
              <a:off x="2425149" y="3018182"/>
              <a:ext cx="795130" cy="821635"/>
            </a:xfrm>
            <a:prstGeom prst="flowChartConnector">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Speaker Phone">
              <a:extLst>
                <a:ext uri="{FF2B5EF4-FFF2-40B4-BE49-F238E27FC236}">
                  <a16:creationId xmlns:a16="http://schemas.microsoft.com/office/drawing/2014/main" id="{0582DD11-8A06-4075-B774-77D94E03D28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517930" y="3153274"/>
              <a:ext cx="596169" cy="596169"/>
            </a:xfrm>
            <a:prstGeom prst="rect">
              <a:avLst/>
            </a:prstGeom>
          </p:spPr>
        </p:pic>
      </p:grpSp>
      <p:sp>
        <p:nvSpPr>
          <p:cNvPr id="21" name="TextBox 20">
            <a:extLst>
              <a:ext uri="{FF2B5EF4-FFF2-40B4-BE49-F238E27FC236}">
                <a16:creationId xmlns:a16="http://schemas.microsoft.com/office/drawing/2014/main" id="{BE8CAFBD-9FAB-4EDA-B4A4-ABD42F54066A}"/>
              </a:ext>
            </a:extLst>
          </p:cNvPr>
          <p:cNvSpPr txBox="1"/>
          <p:nvPr/>
        </p:nvSpPr>
        <p:spPr>
          <a:xfrm>
            <a:off x="7575140" y="4426697"/>
            <a:ext cx="41854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Compare actual results with desired results</a:t>
            </a:r>
            <a:endParaRPr kumimoji="0" lang="en-GB" sz="28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33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72C55B5-9133-4C1C-92F7-58219A5225EF}"/>
              </a:ext>
            </a:extLst>
          </p:cNvPr>
          <p:cNvSpPr>
            <a:spLocks noGrp="1"/>
          </p:cNvSpPr>
          <p:nvPr>
            <p:ph type="title"/>
          </p:nvPr>
        </p:nvSpPr>
        <p:spPr>
          <a:xfrm>
            <a:off x="154747" y="112541"/>
            <a:ext cx="8215529" cy="872196"/>
          </a:xfrm>
        </p:spPr>
        <p:txBody>
          <a:bodyPr>
            <a:normAutofit fontScale="90000"/>
          </a:bodyPr>
          <a:lstStyle/>
          <a:p>
            <a:r>
              <a:rPr lang="en-US" sz="5300" b="1" i="1" dirty="0">
                <a:latin typeface="Arial" panose="020B0604020202020204" pitchFamily="34" charset="0"/>
                <a:cs typeface="Arial" panose="020B0604020202020204" pitchFamily="34" charset="0"/>
              </a:rPr>
              <a:t>Types of functional testing</a:t>
            </a:r>
            <a:r>
              <a:rPr lang="en-US" u="sng" dirty="0"/>
              <a:t/>
            </a:r>
            <a:br>
              <a:rPr lang="en-US" u="sng" dirty="0"/>
            </a:br>
            <a:endParaRPr lang="en-US" u="sng" dirty="0"/>
          </a:p>
        </p:txBody>
      </p:sp>
      <p:sp>
        <p:nvSpPr>
          <p:cNvPr id="24" name="Title 1">
            <a:extLst>
              <a:ext uri="{FF2B5EF4-FFF2-40B4-BE49-F238E27FC236}">
                <a16:creationId xmlns:a16="http://schemas.microsoft.com/office/drawing/2014/main" id="{75209E6F-3D3D-46C2-B971-094CAF48C22A}"/>
              </a:ext>
            </a:extLst>
          </p:cNvPr>
          <p:cNvSpPr txBox="1">
            <a:spLocks/>
          </p:cNvSpPr>
          <p:nvPr/>
        </p:nvSpPr>
        <p:spPr>
          <a:xfrm>
            <a:off x="154746" y="1502897"/>
            <a:ext cx="8215529" cy="872196"/>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a:solidFill>
                  <a:schemeClr val="tx1"/>
                </a:solidFill>
                <a:latin typeface="Arial" panose="020B0604020202020204" pitchFamily="34" charset="0"/>
                <a:cs typeface="Arial" panose="020B0604020202020204" pitchFamily="34" charset="0"/>
              </a:rPr>
              <a:t>Unit testing</a:t>
            </a:r>
            <a:r>
              <a:rPr lang="en-US" u="sng" dirty="0"/>
              <a:t/>
            </a:r>
            <a:br>
              <a:rPr lang="en-US" u="sng" dirty="0"/>
            </a:br>
            <a:endParaRPr lang="en-US" u="sng" dirty="0"/>
          </a:p>
        </p:txBody>
      </p:sp>
      <p:sp>
        <p:nvSpPr>
          <p:cNvPr id="25" name="Title 1">
            <a:extLst>
              <a:ext uri="{FF2B5EF4-FFF2-40B4-BE49-F238E27FC236}">
                <a16:creationId xmlns:a16="http://schemas.microsoft.com/office/drawing/2014/main" id="{D21C049C-78EE-43AF-842D-D45B95CA557D}"/>
              </a:ext>
            </a:extLst>
          </p:cNvPr>
          <p:cNvSpPr txBox="1">
            <a:spLocks/>
          </p:cNvSpPr>
          <p:nvPr/>
        </p:nvSpPr>
        <p:spPr>
          <a:xfrm>
            <a:off x="154746" y="2189870"/>
            <a:ext cx="8215529" cy="872196"/>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a:solidFill>
                  <a:schemeClr val="tx1"/>
                </a:solidFill>
                <a:latin typeface="Arial" panose="020B0604020202020204" pitchFamily="34" charset="0"/>
                <a:cs typeface="Arial" panose="020B0604020202020204" pitchFamily="34" charset="0"/>
              </a:rPr>
              <a:t>Smoke testing</a:t>
            </a:r>
            <a:r>
              <a:rPr lang="en-US" u="sng" dirty="0"/>
              <a:t/>
            </a:r>
            <a:br>
              <a:rPr lang="en-US" u="sng" dirty="0"/>
            </a:br>
            <a:endParaRPr lang="en-US" u="sng" dirty="0"/>
          </a:p>
        </p:txBody>
      </p:sp>
      <p:sp>
        <p:nvSpPr>
          <p:cNvPr id="26" name="Title 1">
            <a:extLst>
              <a:ext uri="{FF2B5EF4-FFF2-40B4-BE49-F238E27FC236}">
                <a16:creationId xmlns:a16="http://schemas.microsoft.com/office/drawing/2014/main" id="{34B5D15B-E83C-4F7B-86B3-19B398ECB578}"/>
              </a:ext>
            </a:extLst>
          </p:cNvPr>
          <p:cNvSpPr txBox="1">
            <a:spLocks/>
          </p:cNvSpPr>
          <p:nvPr/>
        </p:nvSpPr>
        <p:spPr>
          <a:xfrm>
            <a:off x="154745" y="2876843"/>
            <a:ext cx="5821677" cy="872196"/>
          </a:xfrm>
          <a:prstGeom prst="rect">
            <a:avLst/>
          </a:prstGeom>
        </p:spPr>
        <p:txBody>
          <a:bodyPr vert="horz" lIns="91440" tIns="45720" rIns="91440" bIns="45720" rtlCol="0" anchor="t">
            <a:normAutofit fontScale="6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smtClean="0">
                <a:solidFill>
                  <a:schemeClr val="tx1"/>
                </a:solidFill>
                <a:latin typeface="Arial" panose="020B0604020202020204" pitchFamily="34" charset="0"/>
                <a:cs typeface="Arial" panose="020B0604020202020204" pitchFamily="34" charset="0"/>
              </a:rPr>
              <a:t>Sanity Testing </a:t>
            </a:r>
            <a:r>
              <a:rPr lang="en-US" b="1" i="1" dirty="0" smtClean="0">
                <a:solidFill>
                  <a:schemeClr val="tx1"/>
                </a:solidFill>
                <a:latin typeface="Arial" panose="020B0604020202020204" pitchFamily="34" charset="0"/>
                <a:cs typeface="Arial" panose="020B0604020202020204" pitchFamily="34" charset="0"/>
              </a:rPr>
              <a:t>(</a:t>
            </a:r>
            <a:r>
              <a:rPr lang="en-US" b="1" i="1" dirty="0" err="1" smtClean="0">
                <a:solidFill>
                  <a:schemeClr val="tx1"/>
                </a:solidFill>
                <a:latin typeface="Arial" panose="020B0604020202020204" pitchFamily="34" charset="0"/>
                <a:cs typeface="Arial" panose="020B0604020202020204" pitchFamily="34" charset="0"/>
              </a:rPr>
              <a:t>kiểm</a:t>
            </a:r>
            <a:r>
              <a:rPr lang="en-US" b="1" i="1" dirty="0" smtClean="0">
                <a:solidFill>
                  <a:schemeClr val="tx1"/>
                </a:solidFill>
                <a:latin typeface="Arial" panose="020B0604020202020204" pitchFamily="34" charset="0"/>
                <a:cs typeface="Arial" panose="020B0604020202020204" pitchFamily="34" charset="0"/>
              </a:rPr>
              <a:t> </a:t>
            </a:r>
            <a:r>
              <a:rPr lang="en-US" b="1" i="1" dirty="0" err="1" smtClean="0">
                <a:solidFill>
                  <a:schemeClr val="tx1"/>
                </a:solidFill>
                <a:latin typeface="Arial" panose="020B0604020202020204" pitchFamily="34" charset="0"/>
                <a:cs typeface="Arial" panose="020B0604020202020204" pitchFamily="34" charset="0"/>
              </a:rPr>
              <a:t>thử</a:t>
            </a:r>
            <a:r>
              <a:rPr lang="en-US" b="1" i="1" dirty="0" smtClean="0">
                <a:solidFill>
                  <a:schemeClr val="tx1"/>
                </a:solidFill>
                <a:latin typeface="Arial" panose="020B0604020202020204" pitchFamily="34" charset="0"/>
                <a:cs typeface="Arial" panose="020B0604020202020204" pitchFamily="34" charset="0"/>
              </a:rPr>
              <a:t> </a:t>
            </a:r>
            <a:r>
              <a:rPr lang="en-US" b="1" i="1" dirty="0" err="1" smtClean="0">
                <a:solidFill>
                  <a:schemeClr val="tx1"/>
                </a:solidFill>
                <a:latin typeface="Arial" panose="020B0604020202020204" pitchFamily="34" charset="0"/>
                <a:cs typeface="Arial" panose="020B0604020202020204" pitchFamily="34" charset="0"/>
              </a:rPr>
              <a:t>tỉnh</a:t>
            </a:r>
            <a:r>
              <a:rPr lang="en-US" b="1" i="1" dirty="0" smtClean="0">
                <a:solidFill>
                  <a:schemeClr val="tx1"/>
                </a:solidFill>
                <a:latin typeface="Arial" panose="020B0604020202020204" pitchFamily="34" charset="0"/>
                <a:cs typeface="Arial" panose="020B0604020202020204" pitchFamily="34" charset="0"/>
              </a:rPr>
              <a:t> </a:t>
            </a:r>
            <a:r>
              <a:rPr lang="en-US" b="1" i="1" dirty="0" err="1">
                <a:solidFill>
                  <a:schemeClr val="tx1"/>
                </a:solidFill>
                <a:latin typeface="Arial" panose="020B0604020202020204" pitchFamily="34" charset="0"/>
                <a:cs typeface="Arial" panose="020B0604020202020204" pitchFamily="34" charset="0"/>
              </a:rPr>
              <a:t>táo</a:t>
            </a:r>
            <a:r>
              <a:rPr lang="en-US" b="1" i="1" dirty="0">
                <a:solidFill>
                  <a:schemeClr val="tx1"/>
                </a:solidFill>
                <a:latin typeface="Arial" panose="020B0604020202020204" pitchFamily="34" charset="0"/>
                <a:cs typeface="Arial" panose="020B0604020202020204" pitchFamily="34" charset="0"/>
              </a:rPr>
              <a:t>) </a:t>
            </a:r>
            <a:r>
              <a:rPr lang="en-US" u="sng" dirty="0"/>
              <a:t/>
            </a:r>
            <a:br>
              <a:rPr lang="en-US" u="sng" dirty="0"/>
            </a:br>
            <a:endParaRPr lang="en-US" u="sng" dirty="0"/>
          </a:p>
        </p:txBody>
      </p:sp>
      <p:sp>
        <p:nvSpPr>
          <p:cNvPr id="27" name="Title 1">
            <a:extLst>
              <a:ext uri="{FF2B5EF4-FFF2-40B4-BE49-F238E27FC236}">
                <a16:creationId xmlns:a16="http://schemas.microsoft.com/office/drawing/2014/main" id="{0CAA92A1-B17A-4D2F-BCBB-996E3B7BF530}"/>
              </a:ext>
            </a:extLst>
          </p:cNvPr>
          <p:cNvSpPr txBox="1">
            <a:spLocks/>
          </p:cNvSpPr>
          <p:nvPr/>
        </p:nvSpPr>
        <p:spPr>
          <a:xfrm>
            <a:off x="154744" y="3563816"/>
            <a:ext cx="8215529" cy="872196"/>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a:solidFill>
                  <a:schemeClr val="tx1"/>
                </a:solidFill>
                <a:latin typeface="Arial" panose="020B0604020202020204" pitchFamily="34" charset="0"/>
                <a:cs typeface="Arial" panose="020B0604020202020204" pitchFamily="34" charset="0"/>
              </a:rPr>
              <a:t>Interface Testing</a:t>
            </a:r>
            <a:r>
              <a:rPr lang="en-US" u="sng" dirty="0"/>
              <a:t/>
            </a:r>
            <a:br>
              <a:rPr lang="en-US" u="sng" dirty="0"/>
            </a:br>
            <a:endParaRPr lang="en-US" u="sng" dirty="0"/>
          </a:p>
        </p:txBody>
      </p:sp>
      <p:sp>
        <p:nvSpPr>
          <p:cNvPr id="28" name="Title 1">
            <a:extLst>
              <a:ext uri="{FF2B5EF4-FFF2-40B4-BE49-F238E27FC236}">
                <a16:creationId xmlns:a16="http://schemas.microsoft.com/office/drawing/2014/main" id="{074A8F87-5E81-43DD-9351-85A0A4458399}"/>
              </a:ext>
            </a:extLst>
          </p:cNvPr>
          <p:cNvSpPr txBox="1">
            <a:spLocks/>
          </p:cNvSpPr>
          <p:nvPr/>
        </p:nvSpPr>
        <p:spPr>
          <a:xfrm>
            <a:off x="5976424" y="1523998"/>
            <a:ext cx="6045248" cy="87219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i="1" dirty="0" smtClean="0">
                <a:solidFill>
                  <a:schemeClr val="tx1"/>
                </a:solidFill>
                <a:latin typeface="Arial" panose="020B0604020202020204" pitchFamily="34" charset="0"/>
                <a:cs typeface="Arial" panose="020B0604020202020204" pitchFamily="34" charset="0"/>
              </a:rPr>
              <a:t>Integration Testing </a:t>
            </a:r>
            <a:r>
              <a:rPr lang="en-US" sz="2800" b="1" i="1" dirty="0" smtClean="0">
                <a:solidFill>
                  <a:schemeClr val="tx1"/>
                </a:solidFill>
                <a:latin typeface="Arial" panose="020B0604020202020204" pitchFamily="34" charset="0"/>
                <a:cs typeface="Arial" panose="020B0604020202020204" pitchFamily="34" charset="0"/>
              </a:rPr>
              <a:t>(</a:t>
            </a:r>
            <a:r>
              <a:rPr lang="en-US" sz="2800" b="1" i="1" dirty="0" err="1" smtClean="0">
                <a:solidFill>
                  <a:schemeClr val="tx1"/>
                </a:solidFill>
                <a:latin typeface="Arial" panose="020B0604020202020204" pitchFamily="34" charset="0"/>
                <a:cs typeface="Arial" panose="020B0604020202020204" pitchFamily="34" charset="0"/>
              </a:rPr>
              <a:t>kiểm</a:t>
            </a:r>
            <a:r>
              <a:rPr lang="en-US" sz="2800" b="1" i="1" dirty="0" smtClean="0">
                <a:solidFill>
                  <a:schemeClr val="tx1"/>
                </a:solidFill>
                <a:latin typeface="Arial" panose="020B0604020202020204" pitchFamily="34" charset="0"/>
                <a:cs typeface="Arial" panose="020B0604020202020204" pitchFamily="34" charset="0"/>
              </a:rPr>
              <a:t> </a:t>
            </a:r>
            <a:r>
              <a:rPr lang="en-US" sz="2800" b="1" i="1" dirty="0" err="1" smtClean="0">
                <a:solidFill>
                  <a:schemeClr val="tx1"/>
                </a:solidFill>
                <a:latin typeface="Arial" panose="020B0604020202020204" pitchFamily="34" charset="0"/>
                <a:cs typeface="Arial" panose="020B0604020202020204" pitchFamily="34" charset="0"/>
              </a:rPr>
              <a:t>thử</a:t>
            </a:r>
            <a:r>
              <a:rPr lang="en-US" sz="2800" b="1" i="1" dirty="0" smtClean="0">
                <a:solidFill>
                  <a:schemeClr val="tx1"/>
                </a:solidFill>
                <a:latin typeface="Arial" panose="020B0604020202020204" pitchFamily="34" charset="0"/>
                <a:cs typeface="Arial" panose="020B0604020202020204" pitchFamily="34" charset="0"/>
              </a:rPr>
              <a:t> </a:t>
            </a:r>
            <a:r>
              <a:rPr lang="en-US" sz="2800" b="1" i="1" dirty="0" err="1" smtClean="0">
                <a:solidFill>
                  <a:schemeClr val="tx1"/>
                </a:solidFill>
                <a:latin typeface="Arial" panose="020B0604020202020204" pitchFamily="34" charset="0"/>
                <a:cs typeface="Arial" panose="020B0604020202020204" pitchFamily="34" charset="0"/>
              </a:rPr>
              <a:t>tích</a:t>
            </a:r>
            <a:r>
              <a:rPr lang="en-US" sz="2800" b="1" i="1" dirty="0" smtClean="0">
                <a:solidFill>
                  <a:schemeClr val="tx1"/>
                </a:solidFill>
                <a:latin typeface="Arial" panose="020B0604020202020204" pitchFamily="34" charset="0"/>
                <a:cs typeface="Arial" panose="020B0604020202020204" pitchFamily="34" charset="0"/>
              </a:rPr>
              <a:t> </a:t>
            </a:r>
            <a:r>
              <a:rPr lang="en-US" sz="2800" b="1" i="1" dirty="0" err="1" smtClean="0">
                <a:solidFill>
                  <a:schemeClr val="tx1"/>
                </a:solidFill>
                <a:latin typeface="Arial" panose="020B0604020202020204" pitchFamily="34" charset="0"/>
                <a:cs typeface="Arial" panose="020B0604020202020204" pitchFamily="34" charset="0"/>
              </a:rPr>
              <a:t>hợp</a:t>
            </a:r>
            <a:r>
              <a:rPr lang="en-US" sz="2800" b="1" i="1" dirty="0" smtClean="0">
                <a:solidFill>
                  <a:schemeClr val="tx1"/>
                </a:solidFill>
                <a:latin typeface="Arial" panose="020B0604020202020204" pitchFamily="34" charset="0"/>
                <a:cs typeface="Arial" panose="020B0604020202020204" pitchFamily="34" charset="0"/>
              </a:rPr>
              <a:t>)</a:t>
            </a:r>
            <a:r>
              <a:rPr lang="en-US" sz="1800" u="sng" dirty="0"/>
              <a:t/>
            </a:r>
            <a:br>
              <a:rPr lang="en-US" sz="1800" u="sng" dirty="0"/>
            </a:br>
            <a:endParaRPr lang="en-US" sz="1800" u="sng" dirty="0"/>
          </a:p>
        </p:txBody>
      </p:sp>
      <p:sp>
        <p:nvSpPr>
          <p:cNvPr id="29" name="Title 1">
            <a:extLst>
              <a:ext uri="{FF2B5EF4-FFF2-40B4-BE49-F238E27FC236}">
                <a16:creationId xmlns:a16="http://schemas.microsoft.com/office/drawing/2014/main" id="{D7562BEE-CBF0-4C21-BFEC-13107B7F1E9D}"/>
              </a:ext>
            </a:extLst>
          </p:cNvPr>
          <p:cNvSpPr txBox="1">
            <a:spLocks/>
          </p:cNvSpPr>
          <p:nvPr/>
        </p:nvSpPr>
        <p:spPr>
          <a:xfrm>
            <a:off x="5976420" y="2582388"/>
            <a:ext cx="8215529" cy="872196"/>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a:solidFill>
                  <a:schemeClr val="tx1"/>
                </a:solidFill>
                <a:latin typeface="Arial" panose="020B0604020202020204" pitchFamily="34" charset="0"/>
                <a:cs typeface="Arial" panose="020B0604020202020204" pitchFamily="34" charset="0"/>
              </a:rPr>
              <a:t>System Testing</a:t>
            </a:r>
            <a:r>
              <a:rPr lang="en-US" u="sng" dirty="0"/>
              <a:t/>
            </a:r>
            <a:br>
              <a:rPr lang="en-US" u="sng" dirty="0"/>
            </a:br>
            <a:endParaRPr lang="en-US" u="sng" dirty="0"/>
          </a:p>
        </p:txBody>
      </p:sp>
      <p:sp>
        <p:nvSpPr>
          <p:cNvPr id="30" name="Title 1">
            <a:extLst>
              <a:ext uri="{FF2B5EF4-FFF2-40B4-BE49-F238E27FC236}">
                <a16:creationId xmlns:a16="http://schemas.microsoft.com/office/drawing/2014/main" id="{FBAB8A02-4939-427F-A551-4F4D559DF663}"/>
              </a:ext>
            </a:extLst>
          </p:cNvPr>
          <p:cNvSpPr txBox="1">
            <a:spLocks/>
          </p:cNvSpPr>
          <p:nvPr/>
        </p:nvSpPr>
        <p:spPr>
          <a:xfrm>
            <a:off x="5976421" y="3509200"/>
            <a:ext cx="8215529" cy="872196"/>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300" b="1" i="1" dirty="0">
                <a:solidFill>
                  <a:schemeClr val="tx1"/>
                </a:solidFill>
                <a:latin typeface="Arial" panose="020B0604020202020204" pitchFamily="34" charset="0"/>
                <a:cs typeface="Arial" panose="020B0604020202020204" pitchFamily="34" charset="0"/>
              </a:rPr>
              <a:t>Acceptance Testing</a:t>
            </a:r>
            <a:r>
              <a:rPr lang="en-US" u="sng" dirty="0"/>
              <a:t/>
            </a:r>
            <a:br>
              <a:rPr lang="en-US" u="sng" dirty="0"/>
            </a:br>
            <a:endParaRPr lang="en-US" u="sng" dirty="0"/>
          </a:p>
        </p:txBody>
      </p:sp>
    </p:spTree>
    <p:extLst>
      <p:ext uri="{BB962C8B-B14F-4D97-AF65-F5344CB8AC3E}">
        <p14:creationId xmlns:p14="http://schemas.microsoft.com/office/powerpoint/2010/main" val="93143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8" y="0"/>
            <a:ext cx="7413674" cy="872196"/>
          </a:xfrm>
        </p:spPr>
        <p:txBody>
          <a:bodyPr>
            <a:normAutofit fontScale="90000"/>
          </a:bodyPr>
          <a:lstStyle/>
          <a:p>
            <a:r>
              <a:rPr lang="en-US" sz="5300" b="1" i="1" dirty="0">
                <a:latin typeface="Arial" panose="020B0604020202020204" pitchFamily="34" charset="0"/>
                <a:cs typeface="Arial" panose="020B0604020202020204" pitchFamily="34" charset="0"/>
              </a:rPr>
              <a:t>Non-functional Testing</a:t>
            </a:r>
            <a:r>
              <a:rPr lang="en-US" u="sng" dirty="0"/>
              <a:t/>
            </a:r>
            <a:br>
              <a:rPr lang="en-US" u="sng" dirty="0"/>
            </a:br>
            <a:endParaRPr lang="en-US" u="sng" dirty="0"/>
          </a:p>
        </p:txBody>
      </p:sp>
      <p:sp>
        <p:nvSpPr>
          <p:cNvPr id="4" name="TextBox 3">
            <a:extLst>
              <a:ext uri="{FF2B5EF4-FFF2-40B4-BE49-F238E27FC236}">
                <a16:creationId xmlns:a16="http://schemas.microsoft.com/office/drawing/2014/main" id="{F8E1A1CD-3EC2-4CDE-835E-AFD4FA3C35C8}"/>
              </a:ext>
            </a:extLst>
          </p:cNvPr>
          <p:cNvSpPr txBox="1"/>
          <p:nvPr/>
        </p:nvSpPr>
        <p:spPr>
          <a:xfrm>
            <a:off x="665734" y="1872243"/>
            <a:ext cx="7835704" cy="2677656"/>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Non-Functional Testing is testing an application's properties that are not related to any particular functionality or user behavior such as performance, compatibility, security or the behavior of the application according to constraints. certain</a:t>
            </a:r>
            <a:endParaRPr lang="en-GB" sz="2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E3CB515-C5DC-4588-984F-CD4B0CE76B5C}"/>
              </a:ext>
            </a:extLst>
          </p:cNvPr>
          <p:cNvSpPr txBox="1"/>
          <p:nvPr/>
        </p:nvSpPr>
        <p:spPr>
          <a:xfrm>
            <a:off x="665734" y="4595839"/>
            <a:ext cx="7835704" cy="954107"/>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N</a:t>
            </a:r>
            <a:r>
              <a:rPr lang="en-GB" sz="2800" dirty="0">
                <a:latin typeface="Arial" panose="020B0604020202020204" pitchFamily="34" charset="0"/>
                <a:cs typeface="Arial" panose="020B0604020202020204" pitchFamily="34" charset="0"/>
              </a:rPr>
              <a:t>on-functional testing is like functional testing which is </a:t>
            </a:r>
            <a:r>
              <a:rPr lang="en-GB" sz="2800" dirty="0" err="1">
                <a:latin typeface="Arial" panose="020B0604020202020204" pitchFamily="34" charset="0"/>
                <a:cs typeface="Arial" panose="020B0604020202020204" pitchFamily="34" charset="0"/>
              </a:rPr>
              <a:t>perfomed</a:t>
            </a:r>
            <a:r>
              <a:rPr lang="en-GB" sz="2800" dirty="0">
                <a:latin typeface="Arial" panose="020B0604020202020204" pitchFamily="34" charset="0"/>
                <a:cs typeface="Arial" panose="020B0604020202020204" pitchFamily="34" charset="0"/>
              </a:rPr>
              <a:t> at all testing levels.</a:t>
            </a:r>
          </a:p>
        </p:txBody>
      </p:sp>
    </p:spTree>
    <p:extLst>
      <p:ext uri="{BB962C8B-B14F-4D97-AF65-F5344CB8AC3E}">
        <p14:creationId xmlns:p14="http://schemas.microsoft.com/office/powerpoint/2010/main" val="19048253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levels</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37026"/>
            <a:ext cx="4774020" cy="297500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561" y="2134252"/>
            <a:ext cx="4865099" cy="2977776"/>
          </a:xfrm>
          <a:prstGeom prst="rect">
            <a:avLst/>
          </a:prstGeom>
        </p:spPr>
      </p:pic>
    </p:spTree>
    <p:extLst>
      <p:ext uri="{BB962C8B-B14F-4D97-AF65-F5344CB8AC3E}">
        <p14:creationId xmlns:p14="http://schemas.microsoft.com/office/powerpoint/2010/main" val="2597843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Đánh giá 6 nền tảng tạo Chatbot phổ biến nhất tại Việt Nam hiện nay |  List.vn">
            <a:extLst>
              <a:ext uri="{FF2B5EF4-FFF2-40B4-BE49-F238E27FC236}">
                <a16:creationId xmlns:a16="http://schemas.microsoft.com/office/drawing/2014/main" id="{1054B1C0-4BB9-4BA9-B9E9-D8CFA59CE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01" y="126610"/>
            <a:ext cx="4684542" cy="2522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site load chậm? Nguyên nhân và cách khắc phục - ESC.VN">
            <a:extLst>
              <a:ext uri="{FF2B5EF4-FFF2-40B4-BE49-F238E27FC236}">
                <a16:creationId xmlns:a16="http://schemas.microsoft.com/office/drawing/2014/main" id="{81B61EFB-34AA-4F0E-A295-E611F028B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572" y="2997590"/>
            <a:ext cx="47625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E2045D9-402C-41AA-8A4A-F19AD0AA711D}"/>
              </a:ext>
            </a:extLst>
          </p:cNvPr>
          <p:cNvPicPr>
            <a:picLocks noChangeAspect="1"/>
          </p:cNvPicPr>
          <p:nvPr/>
        </p:nvPicPr>
        <p:blipFill>
          <a:blip r:embed="rId4"/>
          <a:stretch>
            <a:fillRect/>
          </a:stretch>
        </p:blipFill>
        <p:spPr>
          <a:xfrm>
            <a:off x="5271058" y="126610"/>
            <a:ext cx="3880201" cy="2582097"/>
          </a:xfrm>
          <a:prstGeom prst="rect">
            <a:avLst/>
          </a:prstGeom>
        </p:spPr>
      </p:pic>
    </p:spTree>
    <p:extLst>
      <p:ext uri="{BB962C8B-B14F-4D97-AF65-F5344CB8AC3E}">
        <p14:creationId xmlns:p14="http://schemas.microsoft.com/office/powerpoint/2010/main" val="13658061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1" name="Graphic 70" descr="Briefcase">
            <a:extLst>
              <a:ext uri="{FF2B5EF4-FFF2-40B4-BE49-F238E27FC236}">
                <a16:creationId xmlns:a16="http://schemas.microsoft.com/office/drawing/2014/main" id="{62F027AD-B4F6-4866-9E20-5D4C0A06035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160387" y="645896"/>
            <a:ext cx="1318132" cy="1318132"/>
          </a:xfrm>
          <a:prstGeom prst="rect">
            <a:avLst/>
          </a:prstGeom>
          <a:effectLst>
            <a:outerShdw blurRad="101600" dist="88900" dir="2700000" algn="tl" rotWithShape="0">
              <a:prstClr val="black">
                <a:alpha val="40000"/>
              </a:prstClr>
            </a:outerShdw>
          </a:effectLst>
        </p:spPr>
      </p:pic>
      <p:pic>
        <p:nvPicPr>
          <p:cNvPr id="72" name="Graphic 71" descr="Handshake">
            <a:extLst>
              <a:ext uri="{FF2B5EF4-FFF2-40B4-BE49-F238E27FC236}">
                <a16:creationId xmlns:a16="http://schemas.microsoft.com/office/drawing/2014/main" id="{FAE02753-97C4-4F4B-B149-D223FC9D17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843063" y="40296"/>
            <a:ext cx="1511315" cy="1511315"/>
          </a:xfrm>
          <a:prstGeom prst="rect">
            <a:avLst/>
          </a:prstGeom>
          <a:effectLst>
            <a:outerShdw blurRad="101600" dist="88900" dir="2700000" algn="tl" rotWithShape="0">
              <a:prstClr val="black">
                <a:alpha val="40000"/>
              </a:prstClr>
            </a:outerShdw>
          </a:effectLst>
        </p:spPr>
      </p:pic>
      <p:pic>
        <p:nvPicPr>
          <p:cNvPr id="73" name="Graphic 72" descr="Single gear">
            <a:extLst>
              <a:ext uri="{FF2B5EF4-FFF2-40B4-BE49-F238E27FC236}">
                <a16:creationId xmlns:a16="http://schemas.microsoft.com/office/drawing/2014/main" id="{358EBACC-26D9-472F-802F-D93F818B782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645142" y="1928382"/>
            <a:ext cx="1247612" cy="1247612"/>
          </a:xfrm>
          <a:prstGeom prst="rect">
            <a:avLst/>
          </a:prstGeom>
          <a:effectLst>
            <a:outerShdw blurRad="101600" dist="88900" dir="2700000" algn="tl" rotWithShape="0">
              <a:prstClr val="black">
                <a:alpha val="40000"/>
              </a:prstClr>
            </a:outerShdw>
          </a:effectLst>
        </p:spPr>
      </p:pic>
      <p:pic>
        <p:nvPicPr>
          <p:cNvPr id="74" name="Graphic 73" descr="Laptop">
            <a:extLst>
              <a:ext uri="{FF2B5EF4-FFF2-40B4-BE49-F238E27FC236}">
                <a16:creationId xmlns:a16="http://schemas.microsoft.com/office/drawing/2014/main" id="{1FE5DCE1-6B5B-4B17-ACC4-EEF9645CE9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175516" y="3954748"/>
            <a:ext cx="930188" cy="930188"/>
          </a:xfrm>
          <a:prstGeom prst="rect">
            <a:avLst/>
          </a:prstGeom>
          <a:effectLst>
            <a:outerShdw blurRad="101600" dist="88900" dir="2700000" algn="tl" rotWithShape="0">
              <a:prstClr val="black">
                <a:alpha val="40000"/>
              </a:prstClr>
            </a:outerShdw>
          </a:effectLst>
        </p:spPr>
      </p:pic>
      <p:pic>
        <p:nvPicPr>
          <p:cNvPr id="75" name="Graphic 74" descr="Money">
            <a:extLst>
              <a:ext uri="{FF2B5EF4-FFF2-40B4-BE49-F238E27FC236}">
                <a16:creationId xmlns:a16="http://schemas.microsoft.com/office/drawing/2014/main" id="{8DA44E5A-2FD1-499A-A664-E01F683F7DC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461343" y="5179682"/>
            <a:ext cx="536620" cy="536620"/>
          </a:xfrm>
          <a:prstGeom prst="rect">
            <a:avLst/>
          </a:prstGeom>
          <a:effectLst>
            <a:outerShdw blurRad="101600" dist="88900" dir="2700000" algn="tl" rotWithShape="0">
              <a:prstClr val="black">
                <a:alpha val="40000"/>
              </a:prstClr>
            </a:outerShdw>
          </a:effectLst>
        </p:spPr>
      </p:pic>
      <p:pic>
        <p:nvPicPr>
          <p:cNvPr id="76" name="Graphic 75" descr="Bulls-eye">
            <a:extLst>
              <a:ext uri="{FF2B5EF4-FFF2-40B4-BE49-F238E27FC236}">
                <a16:creationId xmlns:a16="http://schemas.microsoft.com/office/drawing/2014/main" id="{3FF3E9A9-1C97-4C9D-B967-DDD6D5F1137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569773" y="4051900"/>
            <a:ext cx="431442" cy="431442"/>
          </a:xfrm>
          <a:prstGeom prst="rect">
            <a:avLst/>
          </a:prstGeom>
        </p:spPr>
      </p:pic>
      <p:pic>
        <p:nvPicPr>
          <p:cNvPr id="77" name="Graphic 76" descr="Bar chart">
            <a:extLst>
              <a:ext uri="{FF2B5EF4-FFF2-40B4-BE49-F238E27FC236}">
                <a16:creationId xmlns:a16="http://schemas.microsoft.com/office/drawing/2014/main" id="{16F67438-7B01-4853-B349-34A06B6EF19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4714747" y="5154571"/>
            <a:ext cx="721286" cy="721286"/>
          </a:xfrm>
          <a:prstGeom prst="rect">
            <a:avLst/>
          </a:prstGeom>
          <a:effectLst>
            <a:outerShdw blurRad="101600" dist="88900" dir="2700000" algn="tl" rotWithShape="0">
              <a:prstClr val="black">
                <a:alpha val="40000"/>
              </a:prstClr>
            </a:outerShdw>
          </a:effectLst>
        </p:spPr>
      </p:pic>
      <p:sp>
        <p:nvSpPr>
          <p:cNvPr id="78" name="TextBox 77">
            <a:extLst>
              <a:ext uri="{FF2B5EF4-FFF2-40B4-BE49-F238E27FC236}">
                <a16:creationId xmlns:a16="http://schemas.microsoft.com/office/drawing/2014/main" id="{2DFA4CB9-E134-49EA-B421-51E75A731E93}"/>
              </a:ext>
            </a:extLst>
          </p:cNvPr>
          <p:cNvSpPr txBox="1"/>
          <p:nvPr/>
        </p:nvSpPr>
        <p:spPr>
          <a:xfrm>
            <a:off x="6805019" y="1806032"/>
            <a:ext cx="91641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prstClr val="white">
                    <a:lumMod val="95000"/>
                  </a:prstClr>
                </a:solidFill>
                <a:effectLst/>
                <a:uLnTx/>
                <a:uFillTx/>
                <a:latin typeface="Agency FB" panose="020B0503020202020204" pitchFamily="34" charset="0"/>
                <a:ea typeface="+mn-ea"/>
                <a:cs typeface="+mn-cs"/>
              </a:rPr>
              <a:t>01</a:t>
            </a:r>
          </a:p>
        </p:txBody>
      </p:sp>
      <p:sp>
        <p:nvSpPr>
          <p:cNvPr id="79" name="TextBox 78">
            <a:extLst>
              <a:ext uri="{FF2B5EF4-FFF2-40B4-BE49-F238E27FC236}">
                <a16:creationId xmlns:a16="http://schemas.microsoft.com/office/drawing/2014/main" id="{9123303E-1A0B-496A-B4BC-BEAE23183D8F}"/>
              </a:ext>
            </a:extLst>
          </p:cNvPr>
          <p:cNvSpPr txBox="1"/>
          <p:nvPr/>
        </p:nvSpPr>
        <p:spPr>
          <a:xfrm>
            <a:off x="4876679" y="1437421"/>
            <a:ext cx="139248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lumMod val="95000"/>
                  </a:prstClr>
                </a:solidFill>
                <a:effectLst/>
                <a:uLnTx/>
                <a:uFillTx/>
                <a:latin typeface="Agency FB" panose="020B0503020202020204" pitchFamily="34" charset="0"/>
                <a:ea typeface="+mn-ea"/>
                <a:cs typeface="+mn-cs"/>
              </a:rPr>
              <a:t>02</a:t>
            </a:r>
          </a:p>
        </p:txBody>
      </p:sp>
      <p:sp>
        <p:nvSpPr>
          <p:cNvPr id="80" name="TextBox 79">
            <a:extLst>
              <a:ext uri="{FF2B5EF4-FFF2-40B4-BE49-F238E27FC236}">
                <a16:creationId xmlns:a16="http://schemas.microsoft.com/office/drawing/2014/main" id="{57B36255-E410-488F-8FB9-E2F6A9E94F32}"/>
              </a:ext>
            </a:extLst>
          </p:cNvPr>
          <p:cNvSpPr txBox="1"/>
          <p:nvPr/>
        </p:nvSpPr>
        <p:spPr>
          <a:xfrm>
            <a:off x="3989123" y="2528078"/>
            <a:ext cx="13924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lumMod val="95000"/>
                  </a:prstClr>
                </a:solidFill>
                <a:effectLst/>
                <a:uLnTx/>
                <a:uFillTx/>
                <a:latin typeface="Agency FB" panose="020B0503020202020204" pitchFamily="34" charset="0"/>
                <a:ea typeface="+mn-ea"/>
                <a:cs typeface="+mn-cs"/>
              </a:rPr>
              <a:t>03</a:t>
            </a:r>
          </a:p>
        </p:txBody>
      </p:sp>
      <p:sp>
        <p:nvSpPr>
          <p:cNvPr id="81" name="TextBox 80">
            <a:extLst>
              <a:ext uri="{FF2B5EF4-FFF2-40B4-BE49-F238E27FC236}">
                <a16:creationId xmlns:a16="http://schemas.microsoft.com/office/drawing/2014/main" id="{158F45A8-7C4B-46AD-BC02-B4380A806572}"/>
              </a:ext>
            </a:extLst>
          </p:cNvPr>
          <p:cNvSpPr txBox="1"/>
          <p:nvPr/>
        </p:nvSpPr>
        <p:spPr>
          <a:xfrm>
            <a:off x="4267125" y="3822346"/>
            <a:ext cx="139248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Agency FB" panose="020B0503020202020204" pitchFamily="34" charset="0"/>
                <a:ea typeface="+mn-ea"/>
                <a:cs typeface="+mn-cs"/>
              </a:rPr>
              <a:t>04</a:t>
            </a:r>
          </a:p>
        </p:txBody>
      </p:sp>
      <p:sp>
        <p:nvSpPr>
          <p:cNvPr id="82" name="TextBox 81">
            <a:extLst>
              <a:ext uri="{FF2B5EF4-FFF2-40B4-BE49-F238E27FC236}">
                <a16:creationId xmlns:a16="http://schemas.microsoft.com/office/drawing/2014/main" id="{2EEF3494-F81E-4522-B1C0-C44466D9859D}"/>
              </a:ext>
            </a:extLst>
          </p:cNvPr>
          <p:cNvSpPr txBox="1"/>
          <p:nvPr/>
        </p:nvSpPr>
        <p:spPr>
          <a:xfrm>
            <a:off x="5231489" y="4469756"/>
            <a:ext cx="13924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lumMod val="95000"/>
                  </a:prstClr>
                </a:solidFill>
                <a:effectLst/>
                <a:uLnTx/>
                <a:uFillTx/>
                <a:latin typeface="Agency FB" panose="020B0503020202020204" pitchFamily="34" charset="0"/>
                <a:ea typeface="+mn-ea"/>
                <a:cs typeface="+mn-cs"/>
              </a:rPr>
              <a:t>05</a:t>
            </a:r>
          </a:p>
        </p:txBody>
      </p:sp>
      <p:sp>
        <p:nvSpPr>
          <p:cNvPr id="83" name="TextBox 82">
            <a:extLst>
              <a:ext uri="{FF2B5EF4-FFF2-40B4-BE49-F238E27FC236}">
                <a16:creationId xmlns:a16="http://schemas.microsoft.com/office/drawing/2014/main" id="{092ABDD2-9F16-4DC4-BDBE-70AA40F46AF6}"/>
              </a:ext>
            </a:extLst>
          </p:cNvPr>
          <p:cNvSpPr txBox="1"/>
          <p:nvPr/>
        </p:nvSpPr>
        <p:spPr>
          <a:xfrm>
            <a:off x="6376575" y="4391120"/>
            <a:ext cx="13924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65000"/>
                    <a:lumOff val="35000"/>
                  </a:prstClr>
                </a:solidFill>
                <a:effectLst/>
                <a:uLnTx/>
                <a:uFillTx/>
                <a:latin typeface="Agency FB" panose="020B0503020202020204" pitchFamily="34" charset="0"/>
                <a:ea typeface="+mn-ea"/>
                <a:cs typeface="+mn-cs"/>
              </a:rPr>
              <a:t>06</a:t>
            </a:r>
          </a:p>
        </p:txBody>
      </p:sp>
      <p:sp>
        <p:nvSpPr>
          <p:cNvPr id="84" name="TextBox 83">
            <a:extLst>
              <a:ext uri="{FF2B5EF4-FFF2-40B4-BE49-F238E27FC236}">
                <a16:creationId xmlns:a16="http://schemas.microsoft.com/office/drawing/2014/main" id="{783C9F8D-386B-46B4-94C5-3449C8C8A756}"/>
              </a:ext>
            </a:extLst>
          </p:cNvPr>
          <p:cNvSpPr txBox="1"/>
          <p:nvPr/>
        </p:nvSpPr>
        <p:spPr>
          <a:xfrm>
            <a:off x="6886041" y="3661542"/>
            <a:ext cx="139248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75000"/>
                    <a:lumOff val="25000"/>
                  </a:prstClr>
                </a:solidFill>
                <a:effectLst/>
                <a:uLnTx/>
                <a:uFillTx/>
                <a:latin typeface="Agency FB" panose="020B0503020202020204" pitchFamily="34" charset="0"/>
                <a:ea typeface="+mn-ea"/>
                <a:cs typeface="+mn-cs"/>
              </a:rPr>
              <a:t>07</a:t>
            </a:r>
          </a:p>
        </p:txBody>
      </p:sp>
      <p:sp>
        <p:nvSpPr>
          <p:cNvPr id="85" name="TextBox 84">
            <a:extLst>
              <a:ext uri="{FF2B5EF4-FFF2-40B4-BE49-F238E27FC236}">
                <a16:creationId xmlns:a16="http://schemas.microsoft.com/office/drawing/2014/main" id="{AD2BAE45-AAFE-4959-964B-1D467DABF6AA}"/>
              </a:ext>
            </a:extLst>
          </p:cNvPr>
          <p:cNvSpPr txBox="1"/>
          <p:nvPr/>
        </p:nvSpPr>
        <p:spPr>
          <a:xfrm>
            <a:off x="8702694" y="1928046"/>
            <a:ext cx="229243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Performance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6" name="TextBox 85">
            <a:extLst>
              <a:ext uri="{FF2B5EF4-FFF2-40B4-BE49-F238E27FC236}">
                <a16:creationId xmlns:a16="http://schemas.microsoft.com/office/drawing/2014/main" id="{F546840D-E99F-4231-823F-839703A9069E}"/>
              </a:ext>
            </a:extLst>
          </p:cNvPr>
          <p:cNvSpPr txBox="1"/>
          <p:nvPr/>
        </p:nvSpPr>
        <p:spPr>
          <a:xfrm>
            <a:off x="2584240" y="1116342"/>
            <a:ext cx="22924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Load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7" name="TextBox 86">
            <a:extLst>
              <a:ext uri="{FF2B5EF4-FFF2-40B4-BE49-F238E27FC236}">
                <a16:creationId xmlns:a16="http://schemas.microsoft.com/office/drawing/2014/main" id="{56B67688-23AF-44AD-B9D7-FCAF5859A0EB}"/>
              </a:ext>
            </a:extLst>
          </p:cNvPr>
          <p:cNvSpPr txBox="1"/>
          <p:nvPr/>
        </p:nvSpPr>
        <p:spPr>
          <a:xfrm>
            <a:off x="1813265" y="3174753"/>
            <a:ext cx="22924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Stress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8" name="TextBox 87">
            <a:extLst>
              <a:ext uri="{FF2B5EF4-FFF2-40B4-BE49-F238E27FC236}">
                <a16:creationId xmlns:a16="http://schemas.microsoft.com/office/drawing/2014/main" id="{C74148AC-F23B-4F83-9B35-BD32793D7321}"/>
              </a:ext>
            </a:extLst>
          </p:cNvPr>
          <p:cNvSpPr txBox="1"/>
          <p:nvPr/>
        </p:nvSpPr>
        <p:spPr>
          <a:xfrm>
            <a:off x="2190154" y="4863837"/>
            <a:ext cx="22924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Usability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9" name="TextBox 88">
            <a:extLst>
              <a:ext uri="{FF2B5EF4-FFF2-40B4-BE49-F238E27FC236}">
                <a16:creationId xmlns:a16="http://schemas.microsoft.com/office/drawing/2014/main" id="{1FDFB361-1C69-4A05-A965-4FBA9F884DC6}"/>
              </a:ext>
            </a:extLst>
          </p:cNvPr>
          <p:cNvSpPr txBox="1"/>
          <p:nvPr/>
        </p:nvSpPr>
        <p:spPr>
          <a:xfrm>
            <a:off x="3175516" y="5875857"/>
            <a:ext cx="27469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Maintainability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0" name="TextBox 89">
            <a:extLst>
              <a:ext uri="{FF2B5EF4-FFF2-40B4-BE49-F238E27FC236}">
                <a16:creationId xmlns:a16="http://schemas.microsoft.com/office/drawing/2014/main" id="{E57B09B2-B577-46F7-BC46-7884902C236E}"/>
              </a:ext>
            </a:extLst>
          </p:cNvPr>
          <p:cNvSpPr txBox="1"/>
          <p:nvPr/>
        </p:nvSpPr>
        <p:spPr>
          <a:xfrm>
            <a:off x="6527014" y="5786773"/>
            <a:ext cx="22924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Reliability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TextBox 90">
            <a:extLst>
              <a:ext uri="{FF2B5EF4-FFF2-40B4-BE49-F238E27FC236}">
                <a16:creationId xmlns:a16="http://schemas.microsoft.com/office/drawing/2014/main" id="{82AF04EE-B3E2-405F-A2EC-F1A0673976C6}"/>
              </a:ext>
            </a:extLst>
          </p:cNvPr>
          <p:cNvSpPr txBox="1"/>
          <p:nvPr/>
        </p:nvSpPr>
        <p:spPr>
          <a:xfrm>
            <a:off x="8220826" y="4118664"/>
            <a:ext cx="22924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92B2C"/>
                </a:solidFill>
                <a:effectLst/>
                <a:uLnTx/>
                <a:uFillTx/>
                <a:latin typeface="Arial" panose="020B0604020202020204" pitchFamily="34" charset="0"/>
                <a:ea typeface="+mn-ea"/>
                <a:cs typeface="Arial" panose="020B0604020202020204" pitchFamily="34" charset="0"/>
              </a:rPr>
              <a:t>Portability testing</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76891971"/>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FB9FE722-D91D-413C-814A-3D2C6CF80C80}"/>
              </a:ext>
            </a:extLst>
          </p:cNvPr>
          <p:cNvSpPr/>
          <p:nvPr/>
        </p:nvSpPr>
        <p:spPr>
          <a:xfrm>
            <a:off x="2207239" y="1512911"/>
            <a:ext cx="3990357" cy="4036228"/>
          </a:xfrm>
          <a:prstGeom prst="ellipse">
            <a:avLst/>
          </a:prstGeom>
          <a:pattFill prst="smConfetti">
            <a:fgClr>
              <a:schemeClr val="bg1">
                <a:lumMod val="85000"/>
              </a:schemeClr>
            </a:fgClr>
            <a:bgClr>
              <a:schemeClr val="bg1"/>
            </a:bgClr>
          </a:pattFill>
          <a:ln>
            <a:noFill/>
          </a:ln>
          <a:effectLst>
            <a:innerShdw blurRad="558800">
              <a:prstClr val="black">
                <a:alpha val="7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reeform: Shape 25">
            <a:extLst>
              <a:ext uri="{FF2B5EF4-FFF2-40B4-BE49-F238E27FC236}">
                <a16:creationId xmlns:a16="http://schemas.microsoft.com/office/drawing/2014/main" id="{B8151A89-9192-44EE-AA96-FB796B4B48BE}"/>
              </a:ext>
            </a:extLst>
          </p:cNvPr>
          <p:cNvSpPr/>
          <p:nvPr/>
        </p:nvSpPr>
        <p:spPr>
          <a:xfrm>
            <a:off x="4174435" y="1065354"/>
            <a:ext cx="2437382" cy="4727294"/>
          </a:xfrm>
          <a:custGeom>
            <a:avLst/>
            <a:gdLst>
              <a:gd name="connsiteX0" fmla="*/ 0 w 2412609"/>
              <a:gd name="connsiteY0" fmla="*/ 0 h 4727294"/>
              <a:gd name="connsiteX1" fmla="*/ 2412609 w 2412609"/>
              <a:gd name="connsiteY1" fmla="*/ 2363647 h 4727294"/>
              <a:gd name="connsiteX2" fmla="*/ 0 w 2412609"/>
              <a:gd name="connsiteY2" fmla="*/ 4727294 h 4727294"/>
              <a:gd name="connsiteX3" fmla="*/ 0 w 2412609"/>
              <a:gd name="connsiteY3" fmla="*/ 4645701 h 4727294"/>
              <a:gd name="connsiteX4" fmla="*/ 2331016 w 2412609"/>
              <a:gd name="connsiteY4" fmla="*/ 2363647 h 4727294"/>
              <a:gd name="connsiteX5" fmla="*/ 0 w 2412609"/>
              <a:gd name="connsiteY5" fmla="*/ 81593 h 472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609" h="4727294">
                <a:moveTo>
                  <a:pt x="0" y="0"/>
                </a:moveTo>
                <a:cubicBezTo>
                  <a:pt x="1332447" y="0"/>
                  <a:pt x="2412609" y="1058241"/>
                  <a:pt x="2412609" y="2363647"/>
                </a:cubicBezTo>
                <a:cubicBezTo>
                  <a:pt x="2412609" y="3669053"/>
                  <a:pt x="1332447" y="4727294"/>
                  <a:pt x="0" y="4727294"/>
                </a:cubicBezTo>
                <a:lnTo>
                  <a:pt x="0" y="4645701"/>
                </a:lnTo>
                <a:cubicBezTo>
                  <a:pt x="1287385" y="4645701"/>
                  <a:pt x="2331016" y="3623991"/>
                  <a:pt x="2331016" y="2363647"/>
                </a:cubicBezTo>
                <a:cubicBezTo>
                  <a:pt x="2331016" y="1103303"/>
                  <a:pt x="1287385" y="81593"/>
                  <a:pt x="0" y="81593"/>
                </a:cubicBezTo>
                <a:close/>
              </a:path>
            </a:pathLst>
          </a:custGeom>
          <a:gradFill flip="none" rotWithShape="1">
            <a:gsLst>
              <a:gs pos="70000">
                <a:srgbClr val="BA9BD8"/>
              </a:gs>
              <a:gs pos="46000">
                <a:srgbClr val="838689"/>
              </a:gs>
              <a:gs pos="24000">
                <a:srgbClr val="FA7831"/>
              </a:gs>
              <a:gs pos="11000">
                <a:srgbClr val="9DAECE"/>
              </a:gs>
              <a:gs pos="100000">
                <a:schemeClr val="accent6">
                  <a:lumMod val="60000"/>
                  <a:lumOff val="40000"/>
                </a:schemeClr>
              </a:gs>
              <a:gs pos="85000">
                <a:srgbClr val="32699A"/>
              </a:gs>
            </a:gsLst>
            <a:lin ang="5400000" scaled="1"/>
            <a:tileRect/>
          </a:gra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Oval 13">
            <a:extLst>
              <a:ext uri="{FF2B5EF4-FFF2-40B4-BE49-F238E27FC236}">
                <a16:creationId xmlns:a16="http://schemas.microsoft.com/office/drawing/2014/main" id="{BD519C24-43F4-48B6-B489-664544A96DF0}"/>
              </a:ext>
            </a:extLst>
          </p:cNvPr>
          <p:cNvSpPr/>
          <p:nvPr/>
        </p:nvSpPr>
        <p:spPr>
          <a:xfrm>
            <a:off x="6007138" y="1930120"/>
            <a:ext cx="295421" cy="324677"/>
          </a:xfrm>
          <a:prstGeom prst="ellipse">
            <a:avLst/>
          </a:prstGeom>
          <a:gradFill>
            <a:gsLst>
              <a:gs pos="93000">
                <a:srgbClr val="D36228"/>
              </a:gs>
              <a:gs pos="0">
                <a:srgbClr val="FAC241"/>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5" name="Oval 14">
            <a:extLst>
              <a:ext uri="{FF2B5EF4-FFF2-40B4-BE49-F238E27FC236}">
                <a16:creationId xmlns:a16="http://schemas.microsoft.com/office/drawing/2014/main" id="{F48AA666-5D25-4B94-87EC-EE21633639C4}"/>
              </a:ext>
            </a:extLst>
          </p:cNvPr>
          <p:cNvSpPr/>
          <p:nvPr/>
        </p:nvSpPr>
        <p:spPr>
          <a:xfrm>
            <a:off x="6388863" y="2866605"/>
            <a:ext cx="295421" cy="324677"/>
          </a:xfrm>
          <a:prstGeom prst="ellipse">
            <a:avLst/>
          </a:prstGeom>
          <a:gradFill>
            <a:gsLst>
              <a:gs pos="93000">
                <a:srgbClr val="716571"/>
              </a:gs>
              <a:gs pos="0">
                <a:srgbClr val="97ABA4"/>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6" name="Oval 15">
            <a:extLst>
              <a:ext uri="{FF2B5EF4-FFF2-40B4-BE49-F238E27FC236}">
                <a16:creationId xmlns:a16="http://schemas.microsoft.com/office/drawing/2014/main" id="{92564F11-DC4F-493B-B774-667625F0DF5F}"/>
              </a:ext>
            </a:extLst>
          </p:cNvPr>
          <p:cNvSpPr/>
          <p:nvPr/>
        </p:nvSpPr>
        <p:spPr>
          <a:xfrm>
            <a:off x="6386279" y="3832118"/>
            <a:ext cx="295421" cy="324677"/>
          </a:xfrm>
          <a:prstGeom prst="ellipse">
            <a:avLst/>
          </a:prstGeom>
          <a:gradFill>
            <a:gsLst>
              <a:gs pos="93000">
                <a:srgbClr val="B397D6"/>
              </a:gs>
              <a:gs pos="0">
                <a:srgbClr val="E5B5E5"/>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17" name="Oval 16">
            <a:extLst>
              <a:ext uri="{FF2B5EF4-FFF2-40B4-BE49-F238E27FC236}">
                <a16:creationId xmlns:a16="http://schemas.microsoft.com/office/drawing/2014/main" id="{1215F0A5-C840-4D5B-96A1-6CAD859ED75E}"/>
              </a:ext>
            </a:extLst>
          </p:cNvPr>
          <p:cNvSpPr/>
          <p:nvPr/>
        </p:nvSpPr>
        <p:spPr>
          <a:xfrm>
            <a:off x="6000149" y="4652489"/>
            <a:ext cx="295421" cy="324677"/>
          </a:xfrm>
          <a:prstGeom prst="ellipse">
            <a:avLst/>
          </a:prstGeom>
          <a:gradFill>
            <a:gsLst>
              <a:gs pos="93000">
                <a:srgbClr val="332B78"/>
              </a:gs>
              <a:gs pos="0">
                <a:srgbClr val="3196B2"/>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18" name="Straight Connector 17">
            <a:extLst>
              <a:ext uri="{FF2B5EF4-FFF2-40B4-BE49-F238E27FC236}">
                <a16:creationId xmlns:a16="http://schemas.microsoft.com/office/drawing/2014/main" id="{1B5FD76B-EC13-40CE-A063-9A4EC12EF739}"/>
              </a:ext>
            </a:extLst>
          </p:cNvPr>
          <p:cNvCxnSpPr>
            <a:cxnSpLocks/>
          </p:cNvCxnSpPr>
          <p:nvPr/>
        </p:nvCxnSpPr>
        <p:spPr>
          <a:xfrm>
            <a:off x="5119927" y="1192663"/>
            <a:ext cx="1964485" cy="18366"/>
          </a:xfrm>
          <a:prstGeom prst="line">
            <a:avLst/>
          </a:prstGeom>
          <a:ln>
            <a:solidFill>
              <a:srgbClr val="A7B7D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5D1B6D-9532-4393-B9AD-439CCD5122AB}"/>
              </a:ext>
            </a:extLst>
          </p:cNvPr>
          <p:cNvCxnSpPr>
            <a:cxnSpLocks/>
            <a:stCxn id="14" idx="6"/>
          </p:cNvCxnSpPr>
          <p:nvPr/>
        </p:nvCxnSpPr>
        <p:spPr>
          <a:xfrm flipV="1">
            <a:off x="6302559" y="2074945"/>
            <a:ext cx="1283810" cy="17514"/>
          </a:xfrm>
          <a:prstGeom prst="line">
            <a:avLst/>
          </a:prstGeom>
          <a:ln>
            <a:solidFill>
              <a:srgbClr val="FA7F3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D31AA0-B820-46E7-AB86-A5939435B2B8}"/>
              </a:ext>
            </a:extLst>
          </p:cNvPr>
          <p:cNvCxnSpPr>
            <a:cxnSpLocks/>
            <a:stCxn id="15" idx="6"/>
          </p:cNvCxnSpPr>
          <p:nvPr/>
        </p:nvCxnSpPr>
        <p:spPr>
          <a:xfrm>
            <a:off x="6684284" y="3028944"/>
            <a:ext cx="1381954" cy="0"/>
          </a:xfrm>
          <a:prstGeom prst="line">
            <a:avLst/>
          </a:prstGeom>
          <a:ln>
            <a:solidFill>
              <a:srgbClr val="888F9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5DA17F-A949-4A37-9079-CBA99EB2958C}"/>
              </a:ext>
            </a:extLst>
          </p:cNvPr>
          <p:cNvCxnSpPr>
            <a:cxnSpLocks/>
            <a:stCxn id="16" idx="6"/>
          </p:cNvCxnSpPr>
          <p:nvPr/>
        </p:nvCxnSpPr>
        <p:spPr>
          <a:xfrm>
            <a:off x="6681700" y="3994457"/>
            <a:ext cx="1253006" cy="0"/>
          </a:xfrm>
          <a:prstGeom prst="line">
            <a:avLst/>
          </a:prstGeom>
          <a:ln>
            <a:solidFill>
              <a:srgbClr val="CBA5D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A89264-7085-404D-B247-82A47CB64110}"/>
              </a:ext>
            </a:extLst>
          </p:cNvPr>
          <p:cNvCxnSpPr>
            <a:cxnSpLocks/>
            <a:stCxn id="17" idx="6"/>
          </p:cNvCxnSpPr>
          <p:nvPr/>
        </p:nvCxnSpPr>
        <p:spPr>
          <a:xfrm flipV="1">
            <a:off x="6295570" y="4808625"/>
            <a:ext cx="1877968" cy="6203"/>
          </a:xfrm>
          <a:prstGeom prst="line">
            <a:avLst/>
          </a:prstGeom>
          <a:ln>
            <a:solidFill>
              <a:srgbClr val="316B9C"/>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357623E-BAAB-420A-ABDF-CCF1BEA7CA27}"/>
              </a:ext>
            </a:extLst>
          </p:cNvPr>
          <p:cNvGrpSpPr/>
          <p:nvPr/>
        </p:nvGrpSpPr>
        <p:grpSpPr>
          <a:xfrm>
            <a:off x="12282577" y="903862"/>
            <a:ext cx="3233528" cy="649355"/>
            <a:chOff x="7140886" y="1107064"/>
            <a:chExt cx="3233528" cy="649355"/>
          </a:xfrm>
        </p:grpSpPr>
        <p:sp>
          <p:nvSpPr>
            <p:cNvPr id="4" name="Rectangle: Rounded Corners 3">
              <a:extLst>
                <a:ext uri="{FF2B5EF4-FFF2-40B4-BE49-F238E27FC236}">
                  <a16:creationId xmlns:a16="http://schemas.microsoft.com/office/drawing/2014/main" id="{1CC0D3EE-0860-4979-87CF-730DE7052BB3}"/>
                </a:ext>
              </a:extLst>
            </p:cNvPr>
            <p:cNvSpPr/>
            <p:nvPr/>
          </p:nvSpPr>
          <p:spPr>
            <a:xfrm>
              <a:off x="7140886" y="1107064"/>
              <a:ext cx="3233528" cy="649355"/>
            </a:xfrm>
            <a:prstGeom prst="roundRect">
              <a:avLst>
                <a:gd name="adj" fmla="val 50000"/>
              </a:avLst>
            </a:prstGeom>
            <a:gradFill>
              <a:gsLst>
                <a:gs pos="8000">
                  <a:srgbClr val="98AAD1"/>
                </a:gs>
                <a:gs pos="100000">
                  <a:srgbClr val="D8E4E5"/>
                </a:gs>
              </a:gsLst>
              <a:lin ang="2700000" scaled="1"/>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Oval 41">
              <a:extLst>
                <a:ext uri="{FF2B5EF4-FFF2-40B4-BE49-F238E27FC236}">
                  <a16:creationId xmlns:a16="http://schemas.microsoft.com/office/drawing/2014/main" id="{258652CF-D8AA-4875-A7A5-77857097DC81}"/>
                </a:ext>
              </a:extLst>
            </p:cNvPr>
            <p:cNvSpPr/>
            <p:nvPr/>
          </p:nvSpPr>
          <p:spPr>
            <a:xfrm>
              <a:off x="7240592" y="1196586"/>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19" name="Group 18">
            <a:extLst>
              <a:ext uri="{FF2B5EF4-FFF2-40B4-BE49-F238E27FC236}">
                <a16:creationId xmlns:a16="http://schemas.microsoft.com/office/drawing/2014/main" id="{10A6807F-2BBD-4503-8BE6-1237B3587019}"/>
              </a:ext>
            </a:extLst>
          </p:cNvPr>
          <p:cNvGrpSpPr/>
          <p:nvPr/>
        </p:nvGrpSpPr>
        <p:grpSpPr>
          <a:xfrm>
            <a:off x="12542435" y="1767780"/>
            <a:ext cx="3233528" cy="649355"/>
            <a:chOff x="7505321" y="2116121"/>
            <a:chExt cx="3233528" cy="649355"/>
          </a:xfrm>
        </p:grpSpPr>
        <p:sp>
          <p:nvSpPr>
            <p:cNvPr id="5" name="Rectangle: Rounded Corners 4">
              <a:extLst>
                <a:ext uri="{FF2B5EF4-FFF2-40B4-BE49-F238E27FC236}">
                  <a16:creationId xmlns:a16="http://schemas.microsoft.com/office/drawing/2014/main" id="{50041C40-5559-46E7-9E00-C621CD64B856}"/>
                </a:ext>
              </a:extLst>
            </p:cNvPr>
            <p:cNvSpPr/>
            <p:nvPr/>
          </p:nvSpPr>
          <p:spPr>
            <a:xfrm>
              <a:off x="7505321" y="2116121"/>
              <a:ext cx="3233528" cy="649355"/>
            </a:xfrm>
            <a:prstGeom prst="roundRect">
              <a:avLst>
                <a:gd name="adj" fmla="val 50000"/>
              </a:avLst>
            </a:prstGeom>
            <a:gradFill flip="none" rotWithShape="1">
              <a:gsLst>
                <a:gs pos="8000">
                  <a:srgbClr val="FA6A2E"/>
                </a:gs>
                <a:gs pos="100000">
                  <a:srgbClr val="FAD345"/>
                </a:gs>
              </a:gsLst>
              <a:lin ang="2700000" scaled="1"/>
              <a:tileRect/>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Oval 43">
              <a:extLst>
                <a:ext uri="{FF2B5EF4-FFF2-40B4-BE49-F238E27FC236}">
                  <a16:creationId xmlns:a16="http://schemas.microsoft.com/office/drawing/2014/main" id="{7C93633F-97A2-45D2-9FE7-A4F530530E9C}"/>
                </a:ext>
              </a:extLst>
            </p:cNvPr>
            <p:cNvSpPr/>
            <p:nvPr/>
          </p:nvSpPr>
          <p:spPr>
            <a:xfrm>
              <a:off x="7616831" y="2207298"/>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20" name="Group 19">
            <a:extLst>
              <a:ext uri="{FF2B5EF4-FFF2-40B4-BE49-F238E27FC236}">
                <a16:creationId xmlns:a16="http://schemas.microsoft.com/office/drawing/2014/main" id="{C2C41723-9672-4372-9242-F835AE439D2A}"/>
              </a:ext>
            </a:extLst>
          </p:cNvPr>
          <p:cNvGrpSpPr/>
          <p:nvPr/>
        </p:nvGrpSpPr>
        <p:grpSpPr>
          <a:xfrm>
            <a:off x="12658547" y="2704265"/>
            <a:ext cx="3233528" cy="649355"/>
            <a:chOff x="7905435" y="3125178"/>
            <a:chExt cx="3233528" cy="649355"/>
          </a:xfrm>
        </p:grpSpPr>
        <p:sp>
          <p:nvSpPr>
            <p:cNvPr id="6" name="Rectangle: Rounded Corners 5">
              <a:extLst>
                <a:ext uri="{FF2B5EF4-FFF2-40B4-BE49-F238E27FC236}">
                  <a16:creationId xmlns:a16="http://schemas.microsoft.com/office/drawing/2014/main" id="{9DF7211A-D53E-47AA-BE06-6A7A441F0436}"/>
                </a:ext>
              </a:extLst>
            </p:cNvPr>
            <p:cNvSpPr/>
            <p:nvPr/>
          </p:nvSpPr>
          <p:spPr>
            <a:xfrm>
              <a:off x="7905435" y="3125178"/>
              <a:ext cx="3233528" cy="649355"/>
            </a:xfrm>
            <a:prstGeom prst="roundRect">
              <a:avLst>
                <a:gd name="adj" fmla="val 50000"/>
              </a:avLst>
            </a:prstGeom>
            <a:gradFill>
              <a:gsLst>
                <a:gs pos="8000">
                  <a:srgbClr val="9FB9AE"/>
                </a:gs>
                <a:gs pos="100000">
                  <a:srgbClr val="675364"/>
                </a:gs>
              </a:gsLst>
              <a:lin ang="2700000" scaled="1"/>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CD78A6EC-A34D-40AD-A5E3-19F05D00AE9D}"/>
                </a:ext>
              </a:extLst>
            </p:cNvPr>
            <p:cNvSpPr/>
            <p:nvPr/>
          </p:nvSpPr>
          <p:spPr>
            <a:xfrm>
              <a:off x="8021444" y="3212925"/>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24" name="Group 23">
            <a:extLst>
              <a:ext uri="{FF2B5EF4-FFF2-40B4-BE49-F238E27FC236}">
                <a16:creationId xmlns:a16="http://schemas.microsoft.com/office/drawing/2014/main" id="{E499BA4F-14C9-409B-9F88-8B2258C9645B}"/>
              </a:ext>
            </a:extLst>
          </p:cNvPr>
          <p:cNvGrpSpPr/>
          <p:nvPr/>
        </p:nvGrpSpPr>
        <p:grpSpPr>
          <a:xfrm>
            <a:off x="12890772" y="3669778"/>
            <a:ext cx="3233528" cy="649355"/>
            <a:chOff x="7505321" y="4134235"/>
            <a:chExt cx="3233528" cy="649355"/>
          </a:xfrm>
        </p:grpSpPr>
        <p:sp>
          <p:nvSpPr>
            <p:cNvPr id="7" name="Rectangle: Rounded Corners 6">
              <a:extLst>
                <a:ext uri="{FF2B5EF4-FFF2-40B4-BE49-F238E27FC236}">
                  <a16:creationId xmlns:a16="http://schemas.microsoft.com/office/drawing/2014/main" id="{4760C2F7-B6A6-4136-B3B0-5723773AE780}"/>
                </a:ext>
              </a:extLst>
            </p:cNvPr>
            <p:cNvSpPr/>
            <p:nvPr/>
          </p:nvSpPr>
          <p:spPr>
            <a:xfrm>
              <a:off x="7505321" y="4134235"/>
              <a:ext cx="3233528" cy="649355"/>
            </a:xfrm>
            <a:prstGeom prst="roundRect">
              <a:avLst>
                <a:gd name="adj" fmla="val 50000"/>
              </a:avLst>
            </a:prstGeom>
            <a:gradFill>
              <a:gsLst>
                <a:gs pos="8000">
                  <a:srgbClr val="F3BDE9"/>
                </a:gs>
                <a:gs pos="100000">
                  <a:srgbClr val="A991D3"/>
                </a:gs>
              </a:gsLst>
              <a:lin ang="2700000" scaled="1"/>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84454C35-AFF2-4406-A5FF-6E8073ABDADE}"/>
                </a:ext>
              </a:extLst>
            </p:cNvPr>
            <p:cNvSpPr/>
            <p:nvPr/>
          </p:nvSpPr>
          <p:spPr>
            <a:xfrm>
              <a:off x="7616367" y="4221982"/>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28" name="Group 27">
            <a:extLst>
              <a:ext uri="{FF2B5EF4-FFF2-40B4-BE49-F238E27FC236}">
                <a16:creationId xmlns:a16="http://schemas.microsoft.com/office/drawing/2014/main" id="{6B3D5DAF-2885-4BA9-9BD2-13A7991CB48A}"/>
              </a:ext>
            </a:extLst>
          </p:cNvPr>
          <p:cNvGrpSpPr/>
          <p:nvPr/>
        </p:nvGrpSpPr>
        <p:grpSpPr>
          <a:xfrm>
            <a:off x="13456824" y="4466497"/>
            <a:ext cx="3233528" cy="649355"/>
            <a:chOff x="7231190" y="5143291"/>
            <a:chExt cx="3233528" cy="649355"/>
          </a:xfrm>
        </p:grpSpPr>
        <p:sp>
          <p:nvSpPr>
            <p:cNvPr id="8" name="Rectangle: Rounded Corners 7">
              <a:extLst>
                <a:ext uri="{FF2B5EF4-FFF2-40B4-BE49-F238E27FC236}">
                  <a16:creationId xmlns:a16="http://schemas.microsoft.com/office/drawing/2014/main" id="{610CFACE-F4D3-4B00-9F0C-E6528BCB4B9F}"/>
                </a:ext>
              </a:extLst>
            </p:cNvPr>
            <p:cNvSpPr/>
            <p:nvPr/>
          </p:nvSpPr>
          <p:spPr>
            <a:xfrm>
              <a:off x="7231190" y="5143291"/>
              <a:ext cx="3233528" cy="649355"/>
            </a:xfrm>
            <a:prstGeom prst="roundRect">
              <a:avLst>
                <a:gd name="adj" fmla="val 50000"/>
              </a:avLst>
            </a:prstGeom>
            <a:gradFill>
              <a:gsLst>
                <a:gs pos="8000">
                  <a:srgbClr val="30B6C3"/>
                </a:gs>
                <a:gs pos="100000">
                  <a:srgbClr val="331D72"/>
                </a:gs>
              </a:gsLst>
              <a:lin ang="2700000" scaled="1"/>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46">
              <a:extLst>
                <a:ext uri="{FF2B5EF4-FFF2-40B4-BE49-F238E27FC236}">
                  <a16:creationId xmlns:a16="http://schemas.microsoft.com/office/drawing/2014/main" id="{988E5879-C181-4155-B9E8-6A9B9D980B65}"/>
                </a:ext>
              </a:extLst>
            </p:cNvPr>
            <p:cNvSpPr/>
            <p:nvPr/>
          </p:nvSpPr>
          <p:spPr>
            <a:xfrm>
              <a:off x="7347625" y="5222284"/>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grpSp>
        <p:nvGrpSpPr>
          <p:cNvPr id="2" name="Group 1">
            <a:extLst>
              <a:ext uri="{FF2B5EF4-FFF2-40B4-BE49-F238E27FC236}">
                <a16:creationId xmlns:a16="http://schemas.microsoft.com/office/drawing/2014/main" id="{12C6767E-C65B-402D-9CB5-DA5475233726}"/>
              </a:ext>
            </a:extLst>
          </p:cNvPr>
          <p:cNvGrpSpPr/>
          <p:nvPr/>
        </p:nvGrpSpPr>
        <p:grpSpPr>
          <a:xfrm>
            <a:off x="2555892" y="1903382"/>
            <a:ext cx="3281941" cy="3252419"/>
            <a:chOff x="2541180" y="1814890"/>
            <a:chExt cx="3281941" cy="3252419"/>
          </a:xfrm>
        </p:grpSpPr>
        <p:sp>
          <p:nvSpPr>
            <p:cNvPr id="3" name="Oval 2">
              <a:extLst>
                <a:ext uri="{FF2B5EF4-FFF2-40B4-BE49-F238E27FC236}">
                  <a16:creationId xmlns:a16="http://schemas.microsoft.com/office/drawing/2014/main" id="{11E44225-C79E-4802-9004-0F9E2D5AD03C}"/>
                </a:ext>
              </a:extLst>
            </p:cNvPr>
            <p:cNvSpPr/>
            <p:nvPr/>
          </p:nvSpPr>
          <p:spPr>
            <a:xfrm>
              <a:off x="2541180" y="1814890"/>
              <a:ext cx="3281941" cy="3252419"/>
            </a:xfrm>
            <a:prstGeom prst="ellipse">
              <a:avLst/>
            </a:prstGeom>
            <a:gradFill>
              <a:gsLst>
                <a:gs pos="93000">
                  <a:schemeClr val="bg1"/>
                </a:gs>
                <a:gs pos="0">
                  <a:schemeClr val="bg1">
                    <a:lumMod val="75000"/>
                  </a:schemeClr>
                </a:gs>
              </a:gsLst>
              <a:lin ang="13500000" scaled="1"/>
            </a:gradFill>
            <a:ln>
              <a:noFill/>
            </a:ln>
            <a:effectLst>
              <a:outerShdw blurRad="228600" sx="101000" sy="101000" algn="c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a:extLst>
                <a:ext uri="{FF2B5EF4-FFF2-40B4-BE49-F238E27FC236}">
                  <a16:creationId xmlns:a16="http://schemas.microsoft.com/office/drawing/2014/main" id="{D8DE2391-545A-45DF-8EB9-1B7D6E24D46A}"/>
                </a:ext>
              </a:extLst>
            </p:cNvPr>
            <p:cNvSpPr/>
            <p:nvPr/>
          </p:nvSpPr>
          <p:spPr>
            <a:xfrm>
              <a:off x="2596339" y="1862445"/>
              <a:ext cx="3171621" cy="3157307"/>
            </a:xfrm>
            <a:prstGeom prst="ellipse">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Oval 50">
              <a:extLst>
                <a:ext uri="{FF2B5EF4-FFF2-40B4-BE49-F238E27FC236}">
                  <a16:creationId xmlns:a16="http://schemas.microsoft.com/office/drawing/2014/main" id="{F94C43C1-AAED-48E7-B86F-AFBE0FA609A6}"/>
                </a:ext>
              </a:extLst>
            </p:cNvPr>
            <p:cNvSpPr/>
            <p:nvPr/>
          </p:nvSpPr>
          <p:spPr>
            <a:xfrm>
              <a:off x="2701912" y="1931527"/>
              <a:ext cx="2960473" cy="2994946"/>
            </a:xfrm>
            <a:prstGeom prst="ellipse">
              <a:avLst/>
            </a:prstGeom>
            <a:noFill/>
            <a:ln w="19050">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1" name="Oval 40">
            <a:extLst>
              <a:ext uri="{FF2B5EF4-FFF2-40B4-BE49-F238E27FC236}">
                <a16:creationId xmlns:a16="http://schemas.microsoft.com/office/drawing/2014/main" id="{39065F77-686A-4D7F-8FE9-87D62A52CE3F}"/>
              </a:ext>
            </a:extLst>
          </p:cNvPr>
          <p:cNvSpPr/>
          <p:nvPr/>
        </p:nvSpPr>
        <p:spPr>
          <a:xfrm>
            <a:off x="4824505" y="1044994"/>
            <a:ext cx="295421" cy="324677"/>
          </a:xfrm>
          <a:prstGeom prst="ellipse">
            <a:avLst/>
          </a:prstGeom>
          <a:gradFill>
            <a:gsLst>
              <a:gs pos="93000">
                <a:srgbClr val="A3B3D3"/>
              </a:gs>
              <a:gs pos="0">
                <a:srgbClr val="C9D6E0"/>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sp>
        <p:nvSpPr>
          <p:cNvPr id="36" name="TextBox 35">
            <a:extLst>
              <a:ext uri="{FF2B5EF4-FFF2-40B4-BE49-F238E27FC236}">
                <a16:creationId xmlns:a16="http://schemas.microsoft.com/office/drawing/2014/main" id="{075E4130-8285-40F8-A320-FBE941710461}"/>
              </a:ext>
            </a:extLst>
          </p:cNvPr>
          <p:cNvSpPr txBox="1"/>
          <p:nvPr/>
        </p:nvSpPr>
        <p:spPr>
          <a:xfrm>
            <a:off x="2769411" y="2844747"/>
            <a:ext cx="2960473" cy="1384995"/>
          </a:xfrm>
          <a:prstGeom prst="rect">
            <a:avLst/>
          </a:prstGeom>
          <a:noFill/>
        </p:spPr>
        <p:txBody>
          <a:bodyPr wrap="square">
            <a:spAutoFit/>
          </a:bodyPr>
          <a:lstStyle/>
          <a:p>
            <a:pPr algn="ctr"/>
            <a:r>
              <a:rPr lang="en-GB" sz="2800" dirty="0">
                <a:latin typeface="Arial" panose="020B0604020202020204" pitchFamily="34" charset="0"/>
                <a:cs typeface="Arial" panose="020B0604020202020204" pitchFamily="34" charset="0"/>
              </a:rPr>
              <a:t>Characteristics and sub characteristics</a:t>
            </a:r>
          </a:p>
        </p:txBody>
      </p:sp>
      <p:sp>
        <p:nvSpPr>
          <p:cNvPr id="37" name="TextBox 36">
            <a:extLst>
              <a:ext uri="{FF2B5EF4-FFF2-40B4-BE49-F238E27FC236}">
                <a16:creationId xmlns:a16="http://schemas.microsoft.com/office/drawing/2014/main" id="{718CBA18-759C-40F0-91E3-7055AE5EB3B9}"/>
              </a:ext>
            </a:extLst>
          </p:cNvPr>
          <p:cNvSpPr txBox="1"/>
          <p:nvPr/>
        </p:nvSpPr>
        <p:spPr>
          <a:xfrm>
            <a:off x="12423561" y="1005577"/>
            <a:ext cx="2960473" cy="461665"/>
          </a:xfrm>
          <a:prstGeom prst="rect">
            <a:avLst/>
          </a:prstGeom>
          <a:noFill/>
        </p:spPr>
        <p:txBody>
          <a:bodyPr wrap="square">
            <a:spAutoFit/>
          </a:bodyPr>
          <a:lstStyle/>
          <a:p>
            <a:pPr algn="ctr"/>
            <a:r>
              <a:rPr lang="en-GB" sz="2400" dirty="0">
                <a:latin typeface="Arial" panose="020B0604020202020204" pitchFamily="34" charset="0"/>
                <a:cs typeface="Arial" panose="020B0604020202020204" pitchFamily="34" charset="0"/>
              </a:rPr>
              <a:t>Functionality</a:t>
            </a:r>
          </a:p>
        </p:txBody>
      </p:sp>
      <p:sp>
        <p:nvSpPr>
          <p:cNvPr id="39" name="TextBox 38">
            <a:extLst>
              <a:ext uri="{FF2B5EF4-FFF2-40B4-BE49-F238E27FC236}">
                <a16:creationId xmlns:a16="http://schemas.microsoft.com/office/drawing/2014/main" id="{E6BBEA19-0A94-4D91-B3E6-E5ED88858C9C}"/>
              </a:ext>
            </a:extLst>
          </p:cNvPr>
          <p:cNvSpPr txBox="1"/>
          <p:nvPr/>
        </p:nvSpPr>
        <p:spPr>
          <a:xfrm>
            <a:off x="12904051" y="1852869"/>
            <a:ext cx="2960473" cy="461665"/>
          </a:xfrm>
          <a:prstGeom prst="rect">
            <a:avLst/>
          </a:prstGeom>
          <a:noFill/>
        </p:spPr>
        <p:txBody>
          <a:bodyPr wrap="square">
            <a:spAutoFit/>
          </a:bodyPr>
          <a:lstStyle/>
          <a:p>
            <a:pPr algn="ctr"/>
            <a:r>
              <a:rPr lang="en-GB" sz="2400" dirty="0">
                <a:latin typeface="Arial" panose="020B0604020202020204" pitchFamily="34" charset="0"/>
                <a:cs typeface="Arial" panose="020B0604020202020204" pitchFamily="34" charset="0"/>
              </a:rPr>
              <a:t>Reliability</a:t>
            </a:r>
          </a:p>
        </p:txBody>
      </p:sp>
      <p:sp>
        <p:nvSpPr>
          <p:cNvPr id="40" name="TextBox 39">
            <a:extLst>
              <a:ext uri="{FF2B5EF4-FFF2-40B4-BE49-F238E27FC236}">
                <a16:creationId xmlns:a16="http://schemas.microsoft.com/office/drawing/2014/main" id="{439ED6AA-F072-49F2-80BC-A70A52ACC9F8}"/>
              </a:ext>
            </a:extLst>
          </p:cNvPr>
          <p:cNvSpPr txBox="1"/>
          <p:nvPr/>
        </p:nvSpPr>
        <p:spPr>
          <a:xfrm>
            <a:off x="13545700" y="2802706"/>
            <a:ext cx="2960473"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Usability</a:t>
            </a:r>
            <a:endParaRPr lang="en-GB" sz="2400"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2B299AD-F247-4944-A0CC-B5FCA76E0C2E}"/>
              </a:ext>
            </a:extLst>
          </p:cNvPr>
          <p:cNvSpPr txBox="1"/>
          <p:nvPr/>
        </p:nvSpPr>
        <p:spPr>
          <a:xfrm>
            <a:off x="13414271" y="3765286"/>
            <a:ext cx="2960473"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Efficiency</a:t>
            </a:r>
            <a:endParaRPr lang="en-GB" sz="24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FEF07F80-34DF-4B2F-9D9C-34AFDE6FC331}"/>
              </a:ext>
            </a:extLst>
          </p:cNvPr>
          <p:cNvSpPr txBox="1"/>
          <p:nvPr/>
        </p:nvSpPr>
        <p:spPr>
          <a:xfrm>
            <a:off x="13980323" y="4582293"/>
            <a:ext cx="2960473"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Maintainability</a:t>
            </a:r>
            <a:endParaRPr lang="en-GB" sz="2400" dirty="0">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60C539FF-0BC8-492F-868B-612EFD479C04}"/>
              </a:ext>
            </a:extLst>
          </p:cNvPr>
          <p:cNvSpPr/>
          <p:nvPr/>
        </p:nvSpPr>
        <p:spPr>
          <a:xfrm>
            <a:off x="4759995" y="5486342"/>
            <a:ext cx="295421" cy="324677"/>
          </a:xfrm>
          <a:prstGeom prst="ellipse">
            <a:avLst/>
          </a:prstGeom>
          <a:gradFill>
            <a:gsLst>
              <a:gs pos="93000">
                <a:schemeClr val="accent6">
                  <a:lumMod val="75000"/>
                </a:schemeClr>
              </a:gs>
              <a:gs pos="0">
                <a:schemeClr val="accent6">
                  <a:lumMod val="40000"/>
                  <a:lumOff val="60000"/>
                </a:schemeClr>
              </a:gs>
            </a:gsLst>
            <a:lin ang="13500000" scaled="1"/>
          </a:gradFill>
          <a:ln>
            <a:noFill/>
          </a:ln>
          <a:effectLst>
            <a:outerShdw blurRad="63500" sx="102000" sy="102000" algn="ctr"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p>
        </p:txBody>
      </p:sp>
      <p:cxnSp>
        <p:nvCxnSpPr>
          <p:cNvPr id="53" name="Straight Connector 52">
            <a:extLst>
              <a:ext uri="{FF2B5EF4-FFF2-40B4-BE49-F238E27FC236}">
                <a16:creationId xmlns:a16="http://schemas.microsoft.com/office/drawing/2014/main" id="{343A22F5-F7B4-4E06-9D93-45D6FD8E6463}"/>
              </a:ext>
            </a:extLst>
          </p:cNvPr>
          <p:cNvCxnSpPr>
            <a:cxnSpLocks/>
            <a:stCxn id="52" idx="6"/>
          </p:cNvCxnSpPr>
          <p:nvPr/>
        </p:nvCxnSpPr>
        <p:spPr>
          <a:xfrm flipV="1">
            <a:off x="5055416" y="5642478"/>
            <a:ext cx="1877968" cy="620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4489B51-EFD2-4B5D-BB04-185BC6F417B7}"/>
              </a:ext>
            </a:extLst>
          </p:cNvPr>
          <p:cNvGrpSpPr/>
          <p:nvPr/>
        </p:nvGrpSpPr>
        <p:grpSpPr>
          <a:xfrm>
            <a:off x="12216670" y="5300350"/>
            <a:ext cx="3233528" cy="649355"/>
            <a:chOff x="7231190" y="5143291"/>
            <a:chExt cx="3233528" cy="649355"/>
          </a:xfrm>
        </p:grpSpPr>
        <p:sp>
          <p:nvSpPr>
            <p:cNvPr id="55" name="Rectangle: Rounded Corners 54">
              <a:extLst>
                <a:ext uri="{FF2B5EF4-FFF2-40B4-BE49-F238E27FC236}">
                  <a16:creationId xmlns:a16="http://schemas.microsoft.com/office/drawing/2014/main" id="{E965E4B3-9B44-4BBF-B1D6-111F84E89399}"/>
                </a:ext>
              </a:extLst>
            </p:cNvPr>
            <p:cNvSpPr/>
            <p:nvPr/>
          </p:nvSpPr>
          <p:spPr>
            <a:xfrm>
              <a:off x="7231190" y="5143291"/>
              <a:ext cx="3233528" cy="649355"/>
            </a:xfrm>
            <a:prstGeom prst="roundRect">
              <a:avLst>
                <a:gd name="adj" fmla="val 50000"/>
              </a:avLst>
            </a:prstGeom>
            <a:gradFill>
              <a:gsLst>
                <a:gs pos="8000">
                  <a:schemeClr val="accent6">
                    <a:lumMod val="60000"/>
                    <a:lumOff val="40000"/>
                  </a:schemeClr>
                </a:gs>
                <a:gs pos="100000">
                  <a:schemeClr val="accent6">
                    <a:lumMod val="75000"/>
                  </a:schemeClr>
                </a:gs>
              </a:gsLst>
              <a:lin ang="2700000" scaled="1"/>
            </a:gradFill>
            <a:ln>
              <a:noFill/>
            </a:ln>
            <a:effectLst>
              <a:innerShdw blurRad="127000" dist="63500" dir="1374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62C9A608-8C2B-4F5B-B700-AF66EEBA53FE}"/>
                </a:ext>
              </a:extLst>
            </p:cNvPr>
            <p:cNvSpPr/>
            <p:nvPr/>
          </p:nvSpPr>
          <p:spPr>
            <a:xfrm>
              <a:off x="7347625" y="5222284"/>
              <a:ext cx="493413" cy="473858"/>
            </a:xfrm>
            <a:prstGeom prst="ellipse">
              <a:avLst/>
            </a:prstGeom>
            <a:solidFill>
              <a:schemeClr val="bg1"/>
            </a:solidFill>
            <a:ln>
              <a:noFill/>
            </a:ln>
            <a:effectLst>
              <a:outerShdw blurRad="279400" sx="102000" sy="102000" algn="ctr"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p:txBody>
        </p:sp>
      </p:grpSp>
      <p:sp>
        <p:nvSpPr>
          <p:cNvPr id="57" name="TextBox 56">
            <a:extLst>
              <a:ext uri="{FF2B5EF4-FFF2-40B4-BE49-F238E27FC236}">
                <a16:creationId xmlns:a16="http://schemas.microsoft.com/office/drawing/2014/main" id="{3D2DE55A-79AC-49E2-BDF0-BDA4BC7E062C}"/>
              </a:ext>
            </a:extLst>
          </p:cNvPr>
          <p:cNvSpPr txBox="1"/>
          <p:nvPr/>
        </p:nvSpPr>
        <p:spPr>
          <a:xfrm>
            <a:off x="12740169" y="5416146"/>
            <a:ext cx="2960473"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Portability</a:t>
            </a:r>
            <a:endParaRPr lang="en-GB" sz="2400" dirty="0">
              <a:latin typeface="Arial" panose="020B0604020202020204" pitchFamily="34" charset="0"/>
              <a:cs typeface="Arial" panose="020B0604020202020204" pitchFamily="34" charset="0"/>
            </a:endParaRPr>
          </a:p>
        </p:txBody>
      </p:sp>
      <p:sp>
        <p:nvSpPr>
          <p:cNvPr id="58" name="Title 1">
            <a:extLst>
              <a:ext uri="{FF2B5EF4-FFF2-40B4-BE49-F238E27FC236}">
                <a16:creationId xmlns:a16="http://schemas.microsoft.com/office/drawing/2014/main" id="{41073A08-3DF1-40AD-BB33-7C023F35B17E}"/>
              </a:ext>
            </a:extLst>
          </p:cNvPr>
          <p:cNvSpPr txBox="1">
            <a:spLocks/>
          </p:cNvSpPr>
          <p:nvPr/>
        </p:nvSpPr>
        <p:spPr>
          <a:xfrm>
            <a:off x="-1343187" y="347680"/>
            <a:ext cx="6498536" cy="8808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i="1" dirty="0">
                <a:solidFill>
                  <a:schemeClr val="accent6"/>
                </a:solidFill>
                <a:latin typeface="Arial" panose="020B0604020202020204" pitchFamily="34" charset="0"/>
                <a:cs typeface="Arial" panose="020B0604020202020204" pitchFamily="34" charset="0"/>
              </a:rPr>
              <a:t>Characteristics</a:t>
            </a:r>
            <a:r>
              <a:rPr lang="en-US" sz="4000" u="sng" dirty="0">
                <a:solidFill>
                  <a:schemeClr val="accent6"/>
                </a:solidFill>
              </a:rPr>
              <a:t/>
            </a:r>
            <a:br>
              <a:rPr lang="en-US" sz="4000" u="sng" dirty="0">
                <a:solidFill>
                  <a:schemeClr val="accent6"/>
                </a:solidFill>
              </a:rPr>
            </a:br>
            <a:endParaRPr lang="en-US" sz="4000" u="sng" dirty="0">
              <a:solidFill>
                <a:schemeClr val="accent6"/>
              </a:solidFill>
            </a:endParaRPr>
          </a:p>
        </p:txBody>
      </p:sp>
    </p:spTree>
    <p:extLst>
      <p:ext uri="{BB962C8B-B14F-4D97-AF65-F5344CB8AC3E}">
        <p14:creationId xmlns:p14="http://schemas.microsoft.com/office/powerpoint/2010/main" val="73251978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937 4.81481E-6 L -0.44948 4.81481E-6 " pathEditMode="relative" rAng="0" ptsTypes="AA">
                                      <p:cBhvr>
                                        <p:cTn id="6" dur="2000" fill="hold"/>
                                        <p:tgtEl>
                                          <p:spTgt spid="9"/>
                                        </p:tgtEl>
                                        <p:attrNameLst>
                                          <p:attrName>ppt_x</p:attrName>
                                          <p:attrName>ppt_y</p:attrName>
                                        </p:attrNameLst>
                                      </p:cBhvr>
                                      <p:rCtr x="-22005" y="0"/>
                                    </p:animMotion>
                                  </p:childTnLst>
                                </p:cTn>
                              </p:par>
                              <p:par>
                                <p:cTn id="7" presetID="42" presetClass="path" presetSubtype="0" accel="50000" decel="50000" fill="hold" grpId="0" nodeType="withEffect">
                                  <p:stCondLst>
                                    <p:cond delay="0"/>
                                  </p:stCondLst>
                                  <p:childTnLst>
                                    <p:animMotion origin="layout" path="M -4.58333E-6 -2.59259E-6 L -0.44453 -0.00347 " pathEditMode="relative" rAng="0" ptsTypes="AA">
                                      <p:cBhvr>
                                        <p:cTn id="8" dur="2000" fill="hold"/>
                                        <p:tgtEl>
                                          <p:spTgt spid="37"/>
                                        </p:tgtEl>
                                        <p:attrNameLst>
                                          <p:attrName>ppt_x</p:attrName>
                                          <p:attrName>ppt_y</p:attrName>
                                        </p:attrNameLst>
                                      </p:cBhvr>
                                      <p:rCtr x="-22227" y="-185"/>
                                    </p:animMotion>
                                  </p:childTnLst>
                                </p:cTn>
                              </p:par>
                              <p:par>
                                <p:cTn id="9" presetID="10" presetClass="entr" presetSubtype="0" fill="hold" nodeType="withEffect">
                                  <p:stCondLst>
                                    <p:cond delay="17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1.875E-6 -2.59259E-6 L -0.41706 0.00023 " pathEditMode="relative" rAng="0" ptsTypes="AA">
                                      <p:cBhvr>
                                        <p:cTn id="15" dur="2000" fill="hold"/>
                                        <p:tgtEl>
                                          <p:spTgt spid="19"/>
                                        </p:tgtEl>
                                        <p:attrNameLst>
                                          <p:attrName>ppt_x</p:attrName>
                                          <p:attrName>ppt_y</p:attrName>
                                        </p:attrNameLst>
                                      </p:cBhvr>
                                      <p:rCtr x="-20859" y="0"/>
                                    </p:animMotion>
                                  </p:childTnLst>
                                </p:cTn>
                              </p:par>
                              <p:par>
                                <p:cTn id="16" presetID="42" presetClass="path" presetSubtype="0" accel="50000" decel="50000" fill="hold" grpId="0" nodeType="withEffect">
                                  <p:stCondLst>
                                    <p:cond delay="0"/>
                                  </p:stCondLst>
                                  <p:childTnLst>
                                    <p:animMotion origin="layout" path="M 2.29167E-6 -3.7037E-6 L -0.44453 -0.00347 " pathEditMode="relative" rAng="0" ptsTypes="AA">
                                      <p:cBhvr>
                                        <p:cTn id="17" dur="2000" fill="hold"/>
                                        <p:tgtEl>
                                          <p:spTgt spid="39"/>
                                        </p:tgtEl>
                                        <p:attrNameLst>
                                          <p:attrName>ppt_x</p:attrName>
                                          <p:attrName>ppt_y</p:attrName>
                                        </p:attrNameLst>
                                      </p:cBhvr>
                                      <p:rCtr x="-22227" y="-185"/>
                                    </p:animMotion>
                                  </p:childTnLst>
                                </p:cTn>
                              </p:par>
                              <p:par>
                                <p:cTn id="18" presetID="10" presetClass="entr" presetSubtype="0" fill="hold" nodeType="withEffect">
                                  <p:stCondLst>
                                    <p:cond delay="17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3.33333E-6 3.33333E-6 L -0.38281 3.33333E-6 " pathEditMode="relative" rAng="0" ptsTypes="AA">
                                      <p:cBhvr>
                                        <p:cTn id="24" dur="2000" fill="hold"/>
                                        <p:tgtEl>
                                          <p:spTgt spid="20"/>
                                        </p:tgtEl>
                                        <p:attrNameLst>
                                          <p:attrName>ppt_x</p:attrName>
                                          <p:attrName>ppt_y</p:attrName>
                                        </p:attrNameLst>
                                      </p:cBhvr>
                                      <p:rCtr x="-19141" y="0"/>
                                    </p:animMotion>
                                  </p:childTnLst>
                                </p:cTn>
                              </p:par>
                              <p:par>
                                <p:cTn id="25" presetID="42" presetClass="path" presetSubtype="0" accel="50000" decel="50000" fill="hold" grpId="0" nodeType="withEffect">
                                  <p:stCondLst>
                                    <p:cond delay="0"/>
                                  </p:stCondLst>
                                  <p:childTnLst>
                                    <p:animMotion origin="layout" path="M -1.875E-6 3.7037E-7 L -0.44453 -0.00347 " pathEditMode="relative" rAng="0" ptsTypes="AA">
                                      <p:cBhvr>
                                        <p:cTn id="26" dur="2000" fill="hold"/>
                                        <p:tgtEl>
                                          <p:spTgt spid="40"/>
                                        </p:tgtEl>
                                        <p:attrNameLst>
                                          <p:attrName>ppt_x</p:attrName>
                                          <p:attrName>ppt_y</p:attrName>
                                        </p:attrNameLst>
                                      </p:cBhvr>
                                      <p:rCtr x="-22227" y="-185"/>
                                    </p:animMotion>
                                  </p:childTnLst>
                                </p:cTn>
                              </p:par>
                              <p:par>
                                <p:cTn id="27" presetID="10" presetClass="entr" presetSubtype="0" fill="hold" nodeType="withEffect">
                                  <p:stCondLst>
                                    <p:cond delay="17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3.75E-6 2.59259E-6 L -0.41471 2.59259E-6 " pathEditMode="relative" rAng="0" ptsTypes="AA">
                                      <p:cBhvr>
                                        <p:cTn id="33" dur="2000" fill="hold"/>
                                        <p:tgtEl>
                                          <p:spTgt spid="24"/>
                                        </p:tgtEl>
                                        <p:attrNameLst>
                                          <p:attrName>ppt_x</p:attrName>
                                          <p:attrName>ppt_y</p:attrName>
                                        </p:attrNameLst>
                                      </p:cBhvr>
                                      <p:rCtr x="-20742" y="0"/>
                                    </p:animMotion>
                                  </p:childTnLst>
                                </p:cTn>
                              </p:par>
                              <p:par>
                                <p:cTn id="34" presetID="42" presetClass="path" presetSubtype="0" accel="50000" decel="50000" fill="hold" grpId="0" nodeType="withEffect">
                                  <p:stCondLst>
                                    <p:cond delay="0"/>
                                  </p:stCondLst>
                                  <p:childTnLst>
                                    <p:animMotion origin="layout" path="M -4.58333E-6 1.11111E-6 L -0.44453 -0.00347 " pathEditMode="relative" rAng="0" ptsTypes="AA">
                                      <p:cBhvr>
                                        <p:cTn id="35" dur="2000" fill="hold"/>
                                        <p:tgtEl>
                                          <p:spTgt spid="43"/>
                                        </p:tgtEl>
                                        <p:attrNameLst>
                                          <p:attrName>ppt_x</p:attrName>
                                          <p:attrName>ppt_y</p:attrName>
                                        </p:attrNameLst>
                                      </p:cBhvr>
                                      <p:rCtr x="-22227" y="-185"/>
                                    </p:animMotion>
                                  </p:childTnLst>
                                </p:cTn>
                              </p:par>
                              <p:par>
                                <p:cTn id="36" presetID="10" presetClass="entr" presetSubtype="0" fill="hold" nodeType="withEffect">
                                  <p:stCondLst>
                                    <p:cond delay="170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1.875E-6 -1.11111E-6 L -0.44375 0.00255 " pathEditMode="relative" rAng="0" ptsTypes="AA">
                                      <p:cBhvr>
                                        <p:cTn id="42" dur="2000" fill="hold"/>
                                        <p:tgtEl>
                                          <p:spTgt spid="28"/>
                                        </p:tgtEl>
                                        <p:attrNameLst>
                                          <p:attrName>ppt_x</p:attrName>
                                          <p:attrName>ppt_y</p:attrName>
                                        </p:attrNameLst>
                                      </p:cBhvr>
                                      <p:rCtr x="-22187" y="116"/>
                                    </p:animMotion>
                                  </p:childTnLst>
                                </p:cTn>
                              </p:par>
                              <p:par>
                                <p:cTn id="43" presetID="42" presetClass="path" presetSubtype="0" accel="50000" decel="50000" fill="hold" grpId="0" nodeType="withEffect">
                                  <p:stCondLst>
                                    <p:cond delay="0"/>
                                  </p:stCondLst>
                                  <p:childTnLst>
                                    <p:animMotion origin="layout" path="M 1.04167E-6 -3.7037E-7 L -0.44453 -0.00347 " pathEditMode="relative" rAng="0" ptsTypes="AA">
                                      <p:cBhvr>
                                        <p:cTn id="44" dur="2000" fill="hold"/>
                                        <p:tgtEl>
                                          <p:spTgt spid="50"/>
                                        </p:tgtEl>
                                        <p:attrNameLst>
                                          <p:attrName>ppt_x</p:attrName>
                                          <p:attrName>ppt_y</p:attrName>
                                        </p:attrNameLst>
                                      </p:cBhvr>
                                      <p:rCtr x="-22227" y="-185"/>
                                    </p:animMotion>
                                  </p:childTnLst>
                                </p:cTn>
                              </p:par>
                              <p:par>
                                <p:cTn id="45" presetID="10" presetClass="entr" presetSubtype="0" fill="hold" nodeType="withEffect">
                                  <p:stCondLst>
                                    <p:cond delay="17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2.08333E-6 -7.40741E-7 L -0.44375 0.00255 " pathEditMode="relative" rAng="0" ptsTypes="AA">
                                      <p:cBhvr>
                                        <p:cTn id="51" dur="2000" fill="hold"/>
                                        <p:tgtEl>
                                          <p:spTgt spid="54"/>
                                        </p:tgtEl>
                                        <p:attrNameLst>
                                          <p:attrName>ppt_x</p:attrName>
                                          <p:attrName>ppt_y</p:attrName>
                                        </p:attrNameLst>
                                      </p:cBhvr>
                                      <p:rCtr x="-22187" y="116"/>
                                    </p:animMotion>
                                  </p:childTnLst>
                                </p:cTn>
                              </p:par>
                              <p:par>
                                <p:cTn id="52" presetID="42" presetClass="path" presetSubtype="0" accel="50000" decel="50000" fill="hold" grpId="0" nodeType="withEffect">
                                  <p:stCondLst>
                                    <p:cond delay="0"/>
                                  </p:stCondLst>
                                  <p:childTnLst>
                                    <p:animMotion origin="layout" path="M -2.70833E-6 -1.48148E-6 L -0.44453 -0.00347 " pathEditMode="relative" rAng="0" ptsTypes="AA">
                                      <p:cBhvr>
                                        <p:cTn id="53" dur="2000" fill="hold"/>
                                        <p:tgtEl>
                                          <p:spTgt spid="57"/>
                                        </p:tgtEl>
                                        <p:attrNameLst>
                                          <p:attrName>ppt_x</p:attrName>
                                          <p:attrName>ppt_y</p:attrName>
                                        </p:attrNameLst>
                                      </p:cBhvr>
                                      <p:rCtr x="-22227" y="-185"/>
                                    </p:animMotion>
                                  </p:childTnLst>
                                </p:cTn>
                              </p:par>
                              <p:par>
                                <p:cTn id="54" presetID="10" presetClass="entr" presetSubtype="0" fill="hold" nodeType="withEffect">
                                  <p:stCondLst>
                                    <p:cond delay="170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0" grpId="0"/>
      <p:bldP spid="43" grpId="0"/>
      <p:bldP spid="50" grpId="0"/>
      <p:bldP spid="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Structural </a:t>
            </a:r>
            <a:r>
              <a:rPr lang="en-US" dirty="0" smtClean="0">
                <a:latin typeface="Arial" panose="020B0604020202020204" pitchFamily="34" charset="0"/>
                <a:cs typeface="Arial" panose="020B0604020202020204" pitchFamily="34" charset="0"/>
              </a:rPr>
              <a:t>Testing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1703389"/>
            <a:ext cx="8596668" cy="3880773"/>
          </a:xfrm>
        </p:spPr>
        <p:txBody>
          <a:bodyPr/>
          <a:lstStyle/>
          <a:p>
            <a:r>
              <a:rPr lang="en-US" dirty="0"/>
              <a:t>What Is Structural </a:t>
            </a:r>
            <a:r>
              <a:rPr lang="en-US" dirty="0" smtClean="0"/>
              <a:t>Testing : Structural </a:t>
            </a:r>
            <a:r>
              <a:rPr lang="en-US" dirty="0"/>
              <a:t>testing is the type of testing carried out to test the structure of code. It is also known as White Box testing or Glass Box testing.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591" y="2835835"/>
            <a:ext cx="6655411" cy="36974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1161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Structural </a:t>
            </a:r>
            <a:r>
              <a:rPr lang="en-US" sz="3200" dirty="0" smtClean="0">
                <a:latin typeface="Arial" panose="020B0604020202020204" pitchFamily="34" charset="0"/>
                <a:cs typeface="Arial" panose="020B0604020202020204" pitchFamily="34" charset="0"/>
              </a:rPr>
              <a:t>Testing (</a:t>
            </a:r>
            <a:r>
              <a:rPr lang="en-US" sz="3200" dirty="0" err="1" smtClean="0">
                <a:latin typeface="Arial" panose="020B0604020202020204" pitchFamily="34" charset="0"/>
                <a:cs typeface="Arial" panose="020B0604020202020204" pitchFamily="34" charset="0"/>
              </a:rPr>
              <a:t>Kiểm</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thử</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kết</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cấu</a:t>
            </a:r>
            <a:r>
              <a:rPr lang="en-US" sz="3200" dirty="0" smtClean="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0364" y="1662527"/>
            <a:ext cx="8596668" cy="3880773"/>
          </a:xfrm>
        </p:spPr>
        <p:txBody>
          <a:bodyPr/>
          <a:lstStyle/>
          <a:p>
            <a:r>
              <a:rPr lang="en-US" dirty="0"/>
              <a:t>White Box Testing is software testing technique in which internal structure, design and coding of software are tested to verify flow of input-output and to improve design, usability and security. In white box testing, code is visible to testers so it is also called Clear box testing, Open box testing, Transparent box testing, Code-based testing and Glass box testing.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5170" y="3602914"/>
            <a:ext cx="6711862" cy="307627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62042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br>
              <a:rPr lang="en-US" dirty="0"/>
            </a:br>
            <a:endParaRPr lang="en-US" dirty="0"/>
          </a:p>
        </p:txBody>
      </p:sp>
      <p:sp>
        <p:nvSpPr>
          <p:cNvPr id="3" name="Content Placeholder 2"/>
          <p:cNvSpPr>
            <a:spLocks noGrp="1"/>
          </p:cNvSpPr>
          <p:nvPr>
            <p:ph idx="1"/>
          </p:nvPr>
        </p:nvSpPr>
        <p:spPr/>
        <p:txBody>
          <a:bodyPr>
            <a:normAutofit/>
          </a:bodyPr>
          <a:lstStyle/>
          <a:p>
            <a:r>
              <a:rPr lang="en-US" sz="2400" dirty="0" smtClean="0"/>
              <a:t>It </a:t>
            </a:r>
            <a:r>
              <a:rPr lang="en-US" sz="2400" dirty="0"/>
              <a:t>provides thorough testing of the code and finally the software</a:t>
            </a:r>
          </a:p>
          <a:p>
            <a:r>
              <a:rPr lang="en-US" sz="2400" dirty="0"/>
              <a:t>All the early defects can easily be identified</a:t>
            </a:r>
          </a:p>
          <a:p>
            <a:r>
              <a:rPr lang="en-US" sz="2400" dirty="0"/>
              <a:t>It eliminates the dead code or statements</a:t>
            </a:r>
          </a:p>
          <a:p>
            <a:r>
              <a:rPr lang="en-US" sz="2400" dirty="0"/>
              <a:t>The steps of structural can be automated if you have time</a:t>
            </a:r>
          </a:p>
          <a:p>
            <a:r>
              <a:rPr lang="en-US" sz="2400" dirty="0"/>
              <a:t>Translational errors while typing, unwanted Risks with the data and other technical standards can easily be validated with this testing</a:t>
            </a:r>
          </a:p>
        </p:txBody>
      </p:sp>
    </p:spTree>
    <p:extLst>
      <p:ext uri="{BB962C8B-B14F-4D97-AF65-F5344CB8AC3E}">
        <p14:creationId xmlns:p14="http://schemas.microsoft.com/office/powerpoint/2010/main" val="2401937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normAutofit/>
          </a:bodyPr>
          <a:lstStyle/>
          <a:p>
            <a:r>
              <a:rPr lang="en-US" sz="2800" dirty="0" smtClean="0"/>
              <a:t>Below </a:t>
            </a:r>
            <a:r>
              <a:rPr lang="en-US" sz="2800" dirty="0"/>
              <a:t>are the disadvantages</a:t>
            </a:r>
            <a:r>
              <a:rPr lang="en-US" sz="2800" dirty="0" smtClean="0"/>
              <a:t>:</a:t>
            </a:r>
            <a:endParaRPr lang="en-US" sz="2800" dirty="0"/>
          </a:p>
          <a:p>
            <a:r>
              <a:rPr lang="en-US" sz="2800" dirty="0"/>
              <a:t>There are few shortcomings in each technique as discussed in each coverage even though there are alternates</a:t>
            </a:r>
          </a:p>
          <a:p>
            <a:r>
              <a:rPr lang="en-US" sz="2800" dirty="0"/>
              <a:t>Heavy dependency on the skill set of the tester as thee code component is tested</a:t>
            </a:r>
          </a:p>
          <a:p>
            <a:r>
              <a:rPr lang="en-US" sz="2800" dirty="0"/>
              <a:t>Since this is more detailed testing, it is quite</a:t>
            </a:r>
          </a:p>
        </p:txBody>
      </p:sp>
    </p:spTree>
    <p:extLst>
      <p:ext uri="{BB962C8B-B14F-4D97-AF65-F5344CB8AC3E}">
        <p14:creationId xmlns:p14="http://schemas.microsoft.com/office/powerpoint/2010/main" val="2666324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Testing related to </a:t>
            </a:r>
            <a:r>
              <a:rPr lang="en-US" sz="3200" dirty="0">
                <a:latin typeface="Arial" panose="020B0604020202020204" pitchFamily="34" charset="0"/>
                <a:cs typeface="Arial" panose="020B0604020202020204" pitchFamily="34" charset="0"/>
              </a:rPr>
              <a:t>changes (</a:t>
            </a:r>
            <a:r>
              <a:rPr lang="en-US" sz="3200" dirty="0" err="1">
                <a:latin typeface="Arial" panose="020B0604020202020204" pitchFamily="34" charset="0"/>
                <a:cs typeface="Arial" panose="020B0604020202020204" pitchFamily="34" charset="0"/>
              </a:rPr>
              <a:t>Kiểm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liên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đến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các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thay</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đổi</a:t>
            </a:r>
            <a:r>
              <a:rPr lang="en-US" sz="32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77334" y="2160589"/>
            <a:ext cx="4513230" cy="3880773"/>
          </a:xfrm>
        </p:spPr>
        <p:txBody>
          <a:bodyPr/>
          <a:lstStyle/>
          <a:p>
            <a:pPr>
              <a:buFont typeface="+mj-lt"/>
              <a:buAutoNum type="arabicPeriod"/>
            </a:pPr>
            <a:r>
              <a:rPr lang="en-US" sz="2800" dirty="0">
                <a:latin typeface="Arial" panose="020B0604020202020204" pitchFamily="34" charset="0"/>
                <a:cs typeface="Arial" panose="020B0604020202020204" pitchFamily="34" charset="0"/>
              </a:rPr>
              <a:t>Confirmation </a:t>
            </a:r>
            <a:r>
              <a:rPr lang="en-US" sz="2800" dirty="0" smtClean="0">
                <a:latin typeface="Arial" panose="020B0604020202020204" pitchFamily="34" charset="0"/>
                <a:cs typeface="Arial" panose="020B0604020202020204" pitchFamily="34" charset="0"/>
              </a:rPr>
              <a:t>testing (</a:t>
            </a:r>
            <a:r>
              <a:rPr lang="en-US" sz="2800" dirty="0" err="1" smtClean="0">
                <a:latin typeface="Arial" panose="020B0604020202020204" pitchFamily="34" charset="0"/>
                <a:cs typeface="Arial" panose="020B0604020202020204" pitchFamily="34" charset="0"/>
              </a:rPr>
              <a:t>Kiểm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thử</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xác</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nhận</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pPr>
              <a:buFont typeface="+mj-lt"/>
              <a:buAutoNum type="arabicPeriod"/>
            </a:pPr>
            <a:r>
              <a:rPr lang="en-US" sz="2800" dirty="0">
                <a:latin typeface="Arial" panose="020B0604020202020204" pitchFamily="34" charset="0"/>
                <a:cs typeface="Arial" panose="020B0604020202020204" pitchFamily="34" charset="0"/>
              </a:rPr>
              <a:t>Regression </a:t>
            </a:r>
            <a:r>
              <a:rPr lang="en-US" sz="2800" dirty="0" smtClean="0">
                <a:latin typeface="Arial" panose="020B0604020202020204" pitchFamily="34" charset="0"/>
                <a:cs typeface="Arial" panose="020B0604020202020204" pitchFamily="34" charset="0"/>
              </a:rPr>
              <a:t>Testing(</a:t>
            </a:r>
            <a:r>
              <a:rPr lang="en-US" sz="2800" dirty="0" err="1" smtClean="0">
                <a:latin typeface="Arial" panose="020B0604020202020204" pitchFamily="34" charset="0"/>
                <a:cs typeface="Arial" panose="020B0604020202020204" pitchFamily="34" charset="0"/>
              </a:rPr>
              <a:t>Kiểm</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thử</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hồi</a:t>
            </a:r>
            <a:r>
              <a:rPr lang="en-US" sz="2800" dirty="0" smtClean="0">
                <a:latin typeface="Arial" panose="020B0604020202020204" pitchFamily="34" charset="0"/>
                <a:cs typeface="Arial" panose="020B0604020202020204" pitchFamily="34" charset="0"/>
              </a:rPr>
              <a:t> </a:t>
            </a:r>
            <a:r>
              <a:rPr lang="en-US" sz="2800" dirty="0" err="1" smtClean="0">
                <a:latin typeface="Arial" panose="020B0604020202020204" pitchFamily="34" charset="0"/>
                <a:cs typeface="Arial" panose="020B0604020202020204" pitchFamily="34" charset="0"/>
              </a:rPr>
              <a:t>quy</a:t>
            </a:r>
            <a:r>
              <a:rPr lang="en-US" sz="2800" dirty="0" smtClean="0">
                <a:latin typeface="Arial" panose="020B0604020202020204" pitchFamily="34" charset="0"/>
                <a:cs typeface="Arial" panose="020B0604020202020204" pitchFamily="34" charset="0"/>
              </a:rPr>
              <a:t>) </a:t>
            </a:r>
            <a:r>
              <a:rPr lang="en-US" dirty="0"/>
              <a:t/>
            </a:r>
            <a:br>
              <a:rPr lang="en-US" dirty="0"/>
            </a:br>
            <a:endParaRPr lang="en-US" dirty="0">
              <a:latin typeface="Arial" panose="020B0604020202020204" pitchFamily="34" charset="0"/>
              <a:cs typeface="Arial" panose="020B0604020202020204" pitchFamily="34" charset="0"/>
            </a:endParaRPr>
          </a:p>
        </p:txBody>
      </p:sp>
      <p:sp>
        <p:nvSpPr>
          <p:cNvPr id="4" name="AutoShape 2" descr="Sự khác nhau giữa Retesting và Regression Testing - Trang Chủ"/>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564" y="1930400"/>
            <a:ext cx="5956530" cy="4461825"/>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spTree>
    <p:extLst>
      <p:ext uri="{BB962C8B-B14F-4D97-AF65-F5344CB8AC3E}">
        <p14:creationId xmlns:p14="http://schemas.microsoft.com/office/powerpoint/2010/main" val="2383229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Confirmation </a:t>
            </a:r>
            <a:r>
              <a:rPr lang="en-US" sz="3200" dirty="0" smtClean="0">
                <a:latin typeface="Arial" panose="020B0604020202020204" pitchFamily="34" charset="0"/>
                <a:cs typeface="Arial" panose="020B0604020202020204" pitchFamily="34" charset="0"/>
              </a:rPr>
              <a:t>testing (</a:t>
            </a:r>
            <a:r>
              <a:rPr lang="en-US" sz="3200" dirty="0">
                <a:latin typeface="Arial" panose="020B0604020202020204" pitchFamily="34" charset="0"/>
                <a:cs typeface="Arial" panose="020B0604020202020204" pitchFamily="34" charset="0"/>
              </a:rPr>
              <a:t>re-testing)</a:t>
            </a:r>
            <a:r>
              <a:rPr lang="en-US" sz="3200" dirty="0" smtClean="0">
                <a:latin typeface="Arial" panose="020B0604020202020204" pitchFamily="34" charset="0"/>
                <a:cs typeface="Arial" panose="020B0604020202020204" pitchFamily="34" charset="0"/>
              </a:rPr>
              <a:t> </a:t>
            </a:r>
            <a:r>
              <a:rPr lang="en-US" dirty="0"/>
              <a:t/>
            </a:r>
            <a:br>
              <a:rPr lang="en-US" dirty="0"/>
            </a:br>
            <a:endParaRPr lang="en-US" dirty="0"/>
          </a:p>
        </p:txBody>
      </p:sp>
      <p:sp>
        <p:nvSpPr>
          <p:cNvPr id="3" name="Content Placeholder 2"/>
          <p:cNvSpPr>
            <a:spLocks noGrp="1"/>
          </p:cNvSpPr>
          <p:nvPr>
            <p:ph idx="1"/>
          </p:nvPr>
        </p:nvSpPr>
        <p:spPr>
          <a:xfrm>
            <a:off x="677334" y="2160589"/>
            <a:ext cx="4109819" cy="3880773"/>
          </a:xfrm>
        </p:spPr>
        <p:txBody>
          <a:bodyPr/>
          <a:lstStyle/>
          <a:p>
            <a:r>
              <a:rPr lang="en-US" sz="2400" dirty="0">
                <a:latin typeface="Arial" panose="020B0604020202020204" pitchFamily="34" charset="0"/>
                <a:cs typeface="Arial" panose="020B0604020202020204" pitchFamily="34" charset="0"/>
              </a:rPr>
              <a:t>N</a:t>
            </a:r>
            <a:r>
              <a:rPr lang="en-US" sz="2400" dirty="0" smtClean="0">
                <a:latin typeface="Arial" panose="020B0604020202020204" pitchFamily="34" charset="0"/>
                <a:cs typeface="Arial" panose="020B0604020202020204" pitchFamily="34" charset="0"/>
              </a:rPr>
              <a:t>eeded </a:t>
            </a:r>
            <a:r>
              <a:rPr lang="en-US" sz="2400" dirty="0">
                <a:latin typeface="Arial" panose="020B0604020202020204" pitchFamily="34" charset="0"/>
                <a:cs typeface="Arial" panose="020B0604020202020204" pitchFamily="34" charset="0"/>
              </a:rPr>
              <a:t>when there is a defect fixed or change requirement</a:t>
            </a:r>
          </a:p>
          <a:p>
            <a:r>
              <a:rPr lang="en-US" sz="2400" dirty="0">
                <a:latin typeface="Arial" panose="020B0604020202020204" pitchFamily="34" charset="0"/>
                <a:cs typeface="Arial" panose="020B0604020202020204" pitchFamily="34" charset="0"/>
              </a:rPr>
              <a:t>T</a:t>
            </a:r>
            <a:r>
              <a:rPr lang="en-US" sz="2400" dirty="0" smtClean="0">
                <a:latin typeface="Arial" panose="020B0604020202020204" pitchFamily="34" charset="0"/>
                <a:cs typeface="Arial" panose="020B0604020202020204" pitchFamily="34" charset="0"/>
              </a:rPr>
              <a:t>est </a:t>
            </a:r>
            <a:r>
              <a:rPr lang="en-US" sz="2400" dirty="0">
                <a:latin typeface="Arial" panose="020B0604020202020204" pitchFamily="34" charset="0"/>
                <a:cs typeface="Arial" panose="020B0604020202020204" pitchFamily="34" charset="0"/>
              </a:rPr>
              <a:t>to confirm defect has indeed fixed or new change is correct</a:t>
            </a:r>
          </a:p>
          <a:p>
            <a:endParaRPr lang="en-US" dirty="0"/>
          </a:p>
        </p:txBody>
      </p:sp>
      <p:pic>
        <p:nvPicPr>
          <p:cNvPr id="12290" name="Picture 2" descr="Difference between Change Related Software Testing like Confirmation Testing  &amp; Regression Testing - Software Testing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234" y="2356503"/>
            <a:ext cx="4792943" cy="331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29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Regression Testing </a:t>
            </a:r>
            <a:r>
              <a:rPr lang="en-US" dirty="0"/>
              <a:t/>
            </a:r>
            <a:br>
              <a:rPr lang="en-US" dirty="0"/>
            </a:br>
            <a:endParaRPr lang="en-US" dirty="0"/>
          </a:p>
        </p:txBody>
      </p:sp>
      <p:sp>
        <p:nvSpPr>
          <p:cNvPr id="3" name="Content Placeholder 2"/>
          <p:cNvSpPr>
            <a:spLocks noGrp="1"/>
          </p:cNvSpPr>
          <p:nvPr>
            <p:ph idx="1"/>
          </p:nvPr>
        </p:nvSpPr>
        <p:spPr>
          <a:xfrm>
            <a:off x="677334" y="2160589"/>
            <a:ext cx="5199031" cy="3880773"/>
          </a:xfrm>
        </p:spPr>
        <p:txBody>
          <a:bodyPr>
            <a:normAutofit/>
          </a:bodyPr>
          <a:lstStyle/>
          <a:p>
            <a:r>
              <a:rPr lang="en-US" sz="2400" dirty="0">
                <a:latin typeface="Arial" panose="020B0604020202020204" pitchFamily="34" charset="0"/>
                <a:cs typeface="Arial" panose="020B0604020202020204" pitchFamily="34" charset="0"/>
              </a:rPr>
              <a:t>E</a:t>
            </a:r>
            <a:r>
              <a:rPr lang="en-US" sz="2400" dirty="0" smtClean="0">
                <a:latin typeface="Arial" panose="020B0604020202020204" pitchFamily="34" charset="0"/>
                <a:cs typeface="Arial" panose="020B0604020202020204" pitchFamily="34" charset="0"/>
              </a:rPr>
              <a:t>xecute </a:t>
            </a:r>
            <a:r>
              <a:rPr lang="en-US" sz="2400" dirty="0">
                <a:latin typeface="Arial" panose="020B0604020202020204" pitchFamily="34" charset="0"/>
                <a:cs typeface="Arial" panose="020B0604020202020204" pitchFamily="34" charset="0"/>
              </a:rPr>
              <a:t>test cases that are executed </a:t>
            </a:r>
            <a:r>
              <a:rPr lang="en-US" sz="2400" dirty="0" smtClean="0">
                <a:latin typeface="Arial" panose="020B0604020202020204" pitchFamily="34" charset="0"/>
                <a:cs typeface="Arial" panose="020B0604020202020204" pitchFamily="34" charset="0"/>
              </a:rPr>
              <a:t>before</a:t>
            </a:r>
          </a:p>
          <a:p>
            <a:r>
              <a:rPr lang="en-US" sz="2400" dirty="0">
                <a:latin typeface="Arial" panose="020B0604020202020204" pitchFamily="34" charset="0"/>
                <a:cs typeface="Arial" panose="020B0604020202020204" pitchFamily="34" charset="0"/>
              </a:rPr>
              <a:t>T</a:t>
            </a:r>
            <a:r>
              <a:rPr lang="en-US" sz="2400" dirty="0" smtClean="0">
                <a:latin typeface="Arial" panose="020B0604020202020204" pitchFamily="34" charset="0"/>
                <a:cs typeface="Arial" panose="020B0604020202020204" pitchFamily="34" charset="0"/>
              </a:rPr>
              <a:t>est </a:t>
            </a:r>
            <a:r>
              <a:rPr lang="en-US" sz="2400" dirty="0">
                <a:latin typeface="Arial" panose="020B0604020202020204" pitchFamily="34" charset="0"/>
                <a:cs typeface="Arial" panose="020B0604020202020204" pitchFamily="34" charset="0"/>
              </a:rPr>
              <a:t>to ensure there is no defect is made due to change of source </a:t>
            </a:r>
            <a:r>
              <a:rPr lang="en-US" sz="2400" dirty="0" smtClean="0">
                <a:latin typeface="Arial" panose="020B0604020202020204" pitchFamily="34" charset="0"/>
                <a:cs typeface="Arial" panose="020B0604020202020204" pitchFamily="34" charset="0"/>
              </a:rPr>
              <a:t>code</a:t>
            </a:r>
          </a:p>
          <a:p>
            <a:r>
              <a:rPr lang="en-US" sz="2400" dirty="0">
                <a:latin typeface="Arial" panose="020B0604020202020204" pitchFamily="34" charset="0"/>
                <a:cs typeface="Arial" panose="020B0604020202020204" pitchFamily="34" charset="0"/>
              </a:rPr>
              <a:t>T</a:t>
            </a:r>
            <a:r>
              <a:rPr lang="en-US" sz="2400" dirty="0" smtClean="0">
                <a:latin typeface="Arial" panose="020B0604020202020204" pitchFamily="34" charset="0"/>
                <a:cs typeface="Arial" panose="020B0604020202020204" pitchFamily="34" charset="0"/>
              </a:rPr>
              <a:t>here </a:t>
            </a:r>
            <a:r>
              <a:rPr lang="en-US" sz="2400" dirty="0">
                <a:latin typeface="Arial" panose="020B0604020202020204" pitchFamily="34" charset="0"/>
                <a:cs typeface="Arial" panose="020B0604020202020204" pitchFamily="34" charset="0"/>
              </a:rPr>
              <a:t>should be a regression test suite that executed </a:t>
            </a:r>
            <a:r>
              <a:rPr lang="en-US" sz="2400" dirty="0" smtClean="0">
                <a:latin typeface="Arial" panose="020B0604020202020204" pitchFamily="34" charset="0"/>
                <a:cs typeface="Arial" panose="020B0604020202020204" pitchFamily="34" charset="0"/>
              </a:rPr>
              <a:t>every </a:t>
            </a:r>
            <a:r>
              <a:rPr lang="en-US" sz="2400" dirty="0">
                <a:latin typeface="Arial" panose="020B0604020202020204" pitchFamily="34" charset="0"/>
                <a:cs typeface="Arial" panose="020B0604020202020204" pitchFamily="34" charset="0"/>
              </a:rPr>
              <a:t>time a new version of source code produced</a:t>
            </a:r>
          </a:p>
        </p:txBody>
      </p:sp>
      <p:sp>
        <p:nvSpPr>
          <p:cNvPr id="4" name="AutoShape 2" descr="Regression Testing | Tools,Types and Techniques of Regression Tes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42" y="2160589"/>
            <a:ext cx="5429352" cy="3228801"/>
          </a:xfrm>
          <a:prstGeom prst="rect">
            <a:avLst/>
          </a:prstGeom>
        </p:spPr>
      </p:pic>
    </p:spTree>
    <p:extLst>
      <p:ext uri="{BB962C8B-B14F-4D97-AF65-F5344CB8AC3E}">
        <p14:creationId xmlns:p14="http://schemas.microsoft.com/office/powerpoint/2010/main" val="3033765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testing </a:t>
            </a:r>
            <a:r>
              <a:rPr lang="vi-VN" dirty="0" smtClean="0"/>
              <a:t>(</a:t>
            </a:r>
            <a:r>
              <a:rPr lang="vi-VN" dirty="0"/>
              <a:t>Kiểm thử đơn vị</a:t>
            </a:r>
            <a:r>
              <a:rPr lang="vi-VN" dirty="0" smtClean="0"/>
              <a:t>)</a:t>
            </a:r>
            <a:endParaRPr lang="en-US" dirty="0"/>
          </a:p>
        </p:txBody>
      </p:sp>
      <p:sp>
        <p:nvSpPr>
          <p:cNvPr id="3" name="Content Placeholder 2"/>
          <p:cNvSpPr>
            <a:spLocks noGrp="1"/>
          </p:cNvSpPr>
          <p:nvPr>
            <p:ph idx="1"/>
          </p:nvPr>
        </p:nvSpPr>
        <p:spPr>
          <a:xfrm>
            <a:off x="784912" y="1514570"/>
            <a:ext cx="8596668" cy="3880773"/>
          </a:xfrm>
        </p:spPr>
        <p:txBody>
          <a:bodyPr/>
          <a:lstStyle/>
          <a:p>
            <a:r>
              <a:rPr lang="en-US" dirty="0"/>
              <a:t>Component testing, also known as unit, module and program testing, searches for defects in, and verifies the functioning of software (e.g. modules, programs, objects, classes, etc.) that are separately </a:t>
            </a:r>
            <a:r>
              <a:rPr lang="en-US" dirty="0" smtClean="0"/>
              <a:t>testable</a:t>
            </a:r>
          </a:p>
          <a:p>
            <a:r>
              <a:rPr lang="en-US" dirty="0" smtClean="0"/>
              <a:t>Developer </a:t>
            </a:r>
            <a:r>
              <a:rPr lang="en-US" dirty="0"/>
              <a:t>is responsible for the unit test </a:t>
            </a:r>
            <a:endParaRPr lang="en-US" dirty="0" smtClean="0"/>
          </a:p>
        </p:txBody>
      </p:sp>
      <p:pic>
        <p:nvPicPr>
          <p:cNvPr id="1026" name="Picture 2" descr="Unit Testing trong Angular - Tạp chí Lập tr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75" y="3173506"/>
            <a:ext cx="5075026" cy="3126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941" y="2998694"/>
            <a:ext cx="6221510" cy="3279254"/>
          </a:xfrm>
          <a:prstGeom prst="rect">
            <a:avLst/>
          </a:prstGeom>
        </p:spPr>
      </p:pic>
    </p:spTree>
    <p:extLst>
      <p:ext uri="{BB962C8B-B14F-4D97-AF65-F5344CB8AC3E}">
        <p14:creationId xmlns:p14="http://schemas.microsoft.com/office/powerpoint/2010/main" val="3164479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testing </a:t>
            </a:r>
            <a:r>
              <a:rPr lang="vi-VN" dirty="0"/>
              <a:t>(Kiểm thử đơn vị)</a:t>
            </a:r>
            <a:endParaRPr lang="en-US" dirty="0"/>
          </a:p>
        </p:txBody>
      </p:sp>
      <p:sp>
        <p:nvSpPr>
          <p:cNvPr id="3" name="Content Placeholder 2"/>
          <p:cNvSpPr>
            <a:spLocks noGrp="1"/>
          </p:cNvSpPr>
          <p:nvPr>
            <p:ph idx="1"/>
          </p:nvPr>
        </p:nvSpPr>
        <p:spPr>
          <a:xfrm>
            <a:off x="784912" y="1514570"/>
            <a:ext cx="8596668" cy="3880773"/>
          </a:xfrm>
        </p:spPr>
        <p:txBody>
          <a:bodyPr/>
          <a:lstStyle/>
          <a:p>
            <a:r>
              <a:rPr lang="en-US" sz="1600" dirty="0"/>
              <a:t>Devices: Stub, </a:t>
            </a:r>
            <a:r>
              <a:rPr lang="en-US" sz="1600" dirty="0" smtClean="0"/>
              <a:t>driver</a:t>
            </a:r>
          </a:p>
          <a:p>
            <a:r>
              <a:rPr lang="en-US" sz="1600" dirty="0" smtClean="0"/>
              <a:t>What </a:t>
            </a:r>
            <a:r>
              <a:rPr lang="en-US" sz="1600" dirty="0"/>
              <a:t>is Driver and Stub in software testing?</a:t>
            </a:r>
            <a:endParaRPr lang="en-US" sz="1600" dirty="0" smtClean="0"/>
          </a:p>
          <a:p>
            <a:r>
              <a:rPr lang="en-US" sz="1600" dirty="0" smtClean="0"/>
              <a:t>-Stubs </a:t>
            </a:r>
            <a:r>
              <a:rPr lang="en-US" sz="1600" dirty="0"/>
              <a:t>are called Functions in Top Down </a:t>
            </a:r>
            <a:r>
              <a:rPr lang="en-US" sz="1600" dirty="0" smtClean="0"/>
              <a:t>Integration.</a:t>
            </a:r>
          </a:p>
          <a:p>
            <a:r>
              <a:rPr lang="en-US" sz="1600" dirty="0" smtClean="0"/>
              <a:t>-Drivers </a:t>
            </a:r>
            <a:r>
              <a:rPr lang="en-US" sz="1600" dirty="0"/>
              <a:t>are calling Functions in Bottom Up </a:t>
            </a:r>
            <a:r>
              <a:rPr lang="en-US" sz="1600" dirty="0" smtClean="0"/>
              <a:t>Integration</a:t>
            </a:r>
            <a:r>
              <a:rPr lang="en-US" sz="1600" dirty="0"/>
              <a:t>.</a:t>
            </a:r>
            <a:endParaRPr lang="en-US" sz="1600" dirty="0" smtClean="0"/>
          </a:p>
          <a:p>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9861" y="3009186"/>
            <a:ext cx="7968539" cy="3622738"/>
          </a:xfrm>
          <a:prstGeom prst="rect">
            <a:avLst/>
          </a:prstGeom>
        </p:spPr>
      </p:pic>
    </p:spTree>
    <p:extLst>
      <p:ext uri="{BB962C8B-B14F-4D97-AF65-F5344CB8AC3E}">
        <p14:creationId xmlns:p14="http://schemas.microsoft.com/office/powerpoint/2010/main" val="193131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a:t>
            </a:r>
            <a:r>
              <a:rPr lang="en-US" dirty="0" smtClean="0"/>
              <a:t>testing </a:t>
            </a:r>
            <a:r>
              <a:rPr lang="vi-VN" dirty="0"/>
              <a:t>(Kiểm thử đơn vị)</a:t>
            </a:r>
            <a:endParaRPr lang="en-US" dirty="0"/>
          </a:p>
        </p:txBody>
      </p:sp>
      <p:sp>
        <p:nvSpPr>
          <p:cNvPr id="3" name="Content Placeholder 2"/>
          <p:cNvSpPr>
            <a:spLocks noGrp="1"/>
          </p:cNvSpPr>
          <p:nvPr>
            <p:ph idx="1"/>
          </p:nvPr>
        </p:nvSpPr>
        <p:spPr>
          <a:xfrm>
            <a:off x="677334" y="1562018"/>
            <a:ext cx="8596668" cy="3880773"/>
          </a:xfrm>
        </p:spPr>
        <p:txBody>
          <a:bodyPr/>
          <a:lstStyle/>
          <a:p>
            <a:r>
              <a:rPr lang="en-US" sz="2800" dirty="0"/>
              <a:t>Some libraries are used for </a:t>
            </a:r>
            <a:r>
              <a:rPr lang="en-US" sz="2800" dirty="0" smtClean="0"/>
              <a:t>unit </a:t>
            </a:r>
            <a:r>
              <a:rPr lang="en-US" sz="2800" dirty="0"/>
              <a:t>testing:</a:t>
            </a:r>
            <a:endParaRPr lang="en-US" sz="2800" dirty="0" smtClean="0"/>
          </a:p>
          <a:p>
            <a:r>
              <a:rPr lang="en-US" dirty="0" smtClean="0"/>
              <a:t>- Junit (java)</a:t>
            </a:r>
          </a:p>
          <a:p>
            <a:r>
              <a:rPr lang="en-US" dirty="0" smtClean="0"/>
              <a:t>- </a:t>
            </a:r>
            <a:r>
              <a:rPr lang="en-US" dirty="0" err="1" smtClean="0"/>
              <a:t>PHPunit</a:t>
            </a:r>
            <a:r>
              <a:rPr lang="en-US" dirty="0" smtClean="0"/>
              <a:t> (</a:t>
            </a:r>
            <a:r>
              <a:rPr lang="en-US" dirty="0" err="1" smtClean="0"/>
              <a:t>php</a:t>
            </a:r>
            <a:r>
              <a:rPr lang="en-US" dirty="0" smtClean="0"/>
              <a:t>)</a:t>
            </a:r>
          </a:p>
          <a:p>
            <a:r>
              <a:rPr lang="en-US" dirty="0" smtClean="0"/>
              <a:t>- Mocha (</a:t>
            </a:r>
            <a:r>
              <a:rPr lang="en-US" dirty="0" err="1" smtClean="0"/>
              <a:t>javascript</a:t>
            </a:r>
            <a:r>
              <a:rPr lang="en-US" dirty="0" smtClean="0"/>
              <a:t>)</a:t>
            </a:r>
          </a:p>
          <a:p>
            <a:r>
              <a:rPr lang="en-US" dirty="0" smtClean="0"/>
              <a:t>- …</a:t>
            </a:r>
            <a:endParaRPr lang="en-US" dirty="0"/>
          </a:p>
          <a:p>
            <a:endParaRPr lang="en-US" dirty="0"/>
          </a:p>
          <a:p>
            <a:endParaRPr lang="en-US" dirty="0"/>
          </a:p>
        </p:txBody>
      </p:sp>
      <p:pic>
        <p:nvPicPr>
          <p:cNvPr id="2050" name="Picture 2" descr="Giới thiệu JUnit - GP Coder (Lập trình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050900"/>
            <a:ext cx="3233083" cy="1891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HPUnit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535" y="4567519"/>
            <a:ext cx="3864669" cy="1558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oftwaretestinghelp.com/wp-content/qa/uploads/2016/03/Unit-Testing-Tools-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252" y="4846831"/>
            <a:ext cx="285750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04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a:t>
            </a:r>
            <a:r>
              <a:rPr lang="en-US" dirty="0"/>
              <a:t> (</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r>
              <a:rPr lang="en-US" sz="1400" dirty="0"/>
              <a:t>Integration testing tests interfaces between components, interactions with different parts of a system</a:t>
            </a:r>
            <a:r>
              <a:rPr lang="en-US" sz="1400"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491" y="2041743"/>
            <a:ext cx="8706932" cy="4353466"/>
          </a:xfrm>
          <a:prstGeom prst="rect">
            <a:avLst/>
          </a:prstGeom>
        </p:spPr>
      </p:pic>
    </p:spTree>
    <p:extLst>
      <p:ext uri="{BB962C8B-B14F-4D97-AF65-F5344CB8AC3E}">
        <p14:creationId xmlns:p14="http://schemas.microsoft.com/office/powerpoint/2010/main" val="156517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en-US" dirty="0"/>
              <a:t>(</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r>
              <a:rPr lang="en-US" sz="2800" dirty="0" smtClean="0"/>
              <a:t>Approach:</a:t>
            </a:r>
          </a:p>
          <a:p>
            <a:pPr>
              <a:buFont typeface="Wingdings" panose="05000000000000000000" pitchFamily="2" charset="2"/>
              <a:buChar char="§"/>
            </a:pPr>
            <a:r>
              <a:rPr lang="en-US" sz="2800" dirty="0"/>
              <a:t>Big-Bang </a:t>
            </a:r>
          </a:p>
          <a:p>
            <a:pPr>
              <a:buFont typeface="Wingdings" panose="05000000000000000000" pitchFamily="2" charset="2"/>
              <a:buChar char="§"/>
            </a:pPr>
            <a:r>
              <a:rPr lang="en-US" sz="2800" dirty="0" smtClean="0"/>
              <a:t>Top-down </a:t>
            </a:r>
            <a:r>
              <a:rPr lang="en-US" sz="2800" dirty="0"/>
              <a:t>method </a:t>
            </a:r>
          </a:p>
          <a:p>
            <a:pPr>
              <a:buFont typeface="Wingdings" panose="05000000000000000000" pitchFamily="2" charset="2"/>
              <a:buChar char="§"/>
            </a:pPr>
            <a:r>
              <a:rPr lang="en-US" sz="2800" dirty="0" smtClean="0"/>
              <a:t>Bottom-up </a:t>
            </a:r>
            <a:r>
              <a:rPr lang="en-US" sz="2800" dirty="0"/>
              <a:t>method </a:t>
            </a:r>
          </a:p>
          <a:p>
            <a:pPr>
              <a:buFont typeface="Wingdings" panose="05000000000000000000" pitchFamily="2" charset="2"/>
              <a:buChar char="§"/>
            </a:pPr>
            <a:r>
              <a:rPr lang="en-US" sz="2800" dirty="0" smtClean="0"/>
              <a:t>Functional </a:t>
            </a:r>
            <a:r>
              <a:rPr lang="en-US" sz="2800" dirty="0"/>
              <a:t>incremental</a:t>
            </a:r>
          </a:p>
          <a:p>
            <a:endParaRPr lang="en-US" dirty="0"/>
          </a:p>
        </p:txBody>
      </p:sp>
    </p:spTree>
    <p:extLst>
      <p:ext uri="{BB962C8B-B14F-4D97-AF65-F5344CB8AC3E}">
        <p14:creationId xmlns:p14="http://schemas.microsoft.com/office/powerpoint/2010/main" val="3533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en-US" dirty="0"/>
              <a:t>(</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a:t>
            </a:r>
          </a:p>
        </p:txBody>
      </p:sp>
      <p:sp>
        <p:nvSpPr>
          <p:cNvPr id="3" name="Content Placeholder 2"/>
          <p:cNvSpPr>
            <a:spLocks noGrp="1"/>
          </p:cNvSpPr>
          <p:nvPr>
            <p:ph idx="1"/>
          </p:nvPr>
        </p:nvSpPr>
        <p:spPr>
          <a:xfrm>
            <a:off x="677334" y="1562018"/>
            <a:ext cx="8596668" cy="3880773"/>
          </a:xfrm>
        </p:spPr>
        <p:txBody>
          <a:bodyPr/>
          <a:lstStyle/>
          <a:p>
            <a:pPr marL="0" indent="0">
              <a:buNone/>
            </a:pPr>
            <a:r>
              <a:rPr lang="en-US" sz="2800" dirty="0"/>
              <a:t>Big-Bang </a:t>
            </a:r>
          </a:p>
          <a:p>
            <a:r>
              <a:rPr lang="en-US" dirty="0"/>
              <a:t>This is an integrated test method where all or most units are combined and tested together. This method is performed when the test team receives the entire software.</a:t>
            </a:r>
          </a:p>
        </p:txBody>
      </p:sp>
      <p:pic>
        <p:nvPicPr>
          <p:cNvPr id="3076" name="Picture 4" descr="https://images.viblo.asia/7dda3f4e-42b1-4bac-a4a6-d96cbb462b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102" y="3126685"/>
            <a:ext cx="5976285" cy="3637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8624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2004</TotalTime>
  <Words>1150</Words>
  <Application>Microsoft Office PowerPoint</Application>
  <PresentationFormat>Widescreen</PresentationFormat>
  <Paragraphs>157</Paragraphs>
  <Slides>39</Slides>
  <Notes>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39</vt:i4>
      </vt:variant>
    </vt:vector>
  </HeadingPairs>
  <TitlesOfParts>
    <vt:vector size="53" baseType="lpstr">
      <vt:lpstr>Agency FB</vt:lpstr>
      <vt:lpstr>Arial</vt:lpstr>
      <vt:lpstr>Calibri</vt:lpstr>
      <vt:lpstr>Calibri Light</vt:lpstr>
      <vt:lpstr>Century Gothic</vt:lpstr>
      <vt:lpstr>Open Sans</vt:lpstr>
      <vt:lpstr>Tahoma</vt:lpstr>
      <vt:lpstr>Trebuchet MS</vt:lpstr>
      <vt:lpstr>Wingdings</vt:lpstr>
      <vt:lpstr>Wingdings 3</vt:lpstr>
      <vt:lpstr>Facet</vt:lpstr>
      <vt:lpstr>1_Facet</vt:lpstr>
      <vt:lpstr>Office Theme</vt:lpstr>
      <vt:lpstr>2_Facet</vt:lpstr>
      <vt:lpstr>Software testing course presentations</vt:lpstr>
      <vt:lpstr>The presentation consists of 2 parts</vt:lpstr>
      <vt:lpstr>Test levels </vt:lpstr>
      <vt:lpstr>Unit testing (Kiểm thử đơn vị)</vt:lpstr>
      <vt:lpstr>Unit testing (Kiểm thử đơn vị)</vt:lpstr>
      <vt:lpstr>Unit testing (Kiểm thử đơn vị)</vt:lpstr>
      <vt:lpstr>Integration testing (Kiểm thử tích hợp)</vt:lpstr>
      <vt:lpstr>Integration testing (Kiểm thử tích hợp)</vt:lpstr>
      <vt:lpstr>Integration testing (Kiểm thử tích hợp)</vt:lpstr>
      <vt:lpstr>Integration testing (Kiểm thử tích hợp)</vt:lpstr>
      <vt:lpstr>Integration testing (Kiểm thử tích hợp)</vt:lpstr>
      <vt:lpstr>Integration testing (Kiểm thử tích hợp)</vt:lpstr>
      <vt:lpstr>System testing (Kiểm thử hệ thống)</vt:lpstr>
      <vt:lpstr>Acceptance Testing (Kiểm thử chấp nhận)</vt:lpstr>
      <vt:lpstr>Acceptance Testing (Kiểm thử chấp nhận)</vt:lpstr>
      <vt:lpstr>Test types </vt:lpstr>
      <vt:lpstr>Functional Testing (Kiểm thử chức năng) </vt:lpstr>
      <vt:lpstr>PowerPoint Presentation</vt:lpstr>
      <vt:lpstr>Requirement-based </vt:lpstr>
      <vt:lpstr>Business-process-based </vt:lpstr>
      <vt:lpstr>Software testing course presentations</vt:lpstr>
      <vt:lpstr>PowerPoint Presentation</vt:lpstr>
      <vt:lpstr>PowerPoint Presentation</vt:lpstr>
      <vt:lpstr>PowerPoint Presentation</vt:lpstr>
      <vt:lpstr>PowerPoint Presentation</vt:lpstr>
      <vt:lpstr>PowerPoint Presentation</vt:lpstr>
      <vt:lpstr>PowerPoint Presentation</vt:lpstr>
      <vt:lpstr>Types of functional testing </vt:lpstr>
      <vt:lpstr>Non-functional Testing </vt:lpstr>
      <vt:lpstr>PowerPoint Presentation</vt:lpstr>
      <vt:lpstr>PowerPoint Presentation</vt:lpstr>
      <vt:lpstr>PowerPoint Presentation</vt:lpstr>
      <vt:lpstr>Structural Testing (Kiểm thử kết cấu)</vt:lpstr>
      <vt:lpstr>Structural Testing (Kiểm thử kết cấu)</vt:lpstr>
      <vt:lpstr>Advantages </vt:lpstr>
      <vt:lpstr>Disadvantages</vt:lpstr>
      <vt:lpstr>Testing related to changes (Kiểm tra liên quan đến các thay đổi)</vt:lpstr>
      <vt:lpstr>Confirmation testing (re-testing)  </vt:lpstr>
      <vt:lpstr>Regression Testing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course presentations</dc:title>
  <dc:creator>hi</dc:creator>
  <cp:lastModifiedBy>hi</cp:lastModifiedBy>
  <cp:revision>30</cp:revision>
  <dcterms:created xsi:type="dcterms:W3CDTF">2021-03-27T04:46:16Z</dcterms:created>
  <dcterms:modified xsi:type="dcterms:W3CDTF">2021-03-28T15:06:37Z</dcterms:modified>
</cp:coreProperties>
</file>